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75" r:id="rId1"/>
  </p:sldMasterIdLst>
  <p:notesMasterIdLst>
    <p:notesMasterId r:id="rId41"/>
  </p:notesMasterIdLst>
  <p:handoutMasterIdLst>
    <p:handoutMasterId r:id="rId42"/>
  </p:handoutMasterIdLst>
  <p:sldIdLst>
    <p:sldId id="351" r:id="rId2"/>
    <p:sldId id="350" r:id="rId3"/>
    <p:sldId id="378" r:id="rId4"/>
    <p:sldId id="433" r:id="rId5"/>
    <p:sldId id="434" r:id="rId6"/>
    <p:sldId id="435" r:id="rId7"/>
    <p:sldId id="436" r:id="rId8"/>
    <p:sldId id="379" r:id="rId9"/>
    <p:sldId id="432" r:id="rId10"/>
    <p:sldId id="437" r:id="rId11"/>
    <p:sldId id="438" r:id="rId12"/>
    <p:sldId id="370" r:id="rId13"/>
    <p:sldId id="382" r:id="rId14"/>
    <p:sldId id="381" r:id="rId15"/>
    <p:sldId id="380" r:id="rId16"/>
    <p:sldId id="383" r:id="rId17"/>
    <p:sldId id="394" r:id="rId18"/>
    <p:sldId id="395" r:id="rId19"/>
    <p:sldId id="396" r:id="rId20"/>
    <p:sldId id="397" r:id="rId21"/>
    <p:sldId id="398" r:id="rId22"/>
    <p:sldId id="399" r:id="rId23"/>
    <p:sldId id="400" r:id="rId24"/>
    <p:sldId id="401" r:id="rId25"/>
    <p:sldId id="402" r:id="rId26"/>
    <p:sldId id="391" r:id="rId27"/>
    <p:sldId id="403" r:id="rId28"/>
    <p:sldId id="404" r:id="rId29"/>
    <p:sldId id="405" r:id="rId30"/>
    <p:sldId id="406" r:id="rId31"/>
    <p:sldId id="407" r:id="rId32"/>
    <p:sldId id="408" r:id="rId33"/>
    <p:sldId id="409" r:id="rId34"/>
    <p:sldId id="410" r:id="rId35"/>
    <p:sldId id="411" r:id="rId36"/>
    <p:sldId id="412" r:id="rId37"/>
    <p:sldId id="413" r:id="rId38"/>
    <p:sldId id="414" r:id="rId39"/>
    <p:sldId id="359" r:id="rId40"/>
  </p:sldIdLst>
  <p:sldSz cx="9144000" cy="6858000" type="screen4x3"/>
  <p:notesSz cx="6797675" cy="9926638"/>
  <p:custDataLst>
    <p:tags r:id="rId4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0922" autoAdjust="0"/>
  </p:normalViewPr>
  <p:slideViewPr>
    <p:cSldViewPr>
      <p:cViewPr>
        <p:scale>
          <a:sx n="79" d="100"/>
          <a:sy n="79" d="100"/>
        </p:scale>
        <p:origin x="-894" y="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222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spasov\Desktop\panagyirishte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spasov\Desktop\panagyirishte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bg-BG"/>
  <c:clrMapOvr bg1="lt1" tx1="dk1" bg2="lt2" tx2="dk2" accent1="accent1" accent2="accent2" accent3="accent3" accent4="accent4" accent5="accent5" accent6="accent6" hlink="hlink" folHlink="folHlink"/>
  <c:chart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FFC000"/>
              </a:solidFill>
            </c:spPr>
          </c:dPt>
          <c:dLbls>
            <c:showVal val="1"/>
            <c:showLeaderLines val="1"/>
          </c:dLbls>
          <c:cat>
            <c:strRef>
              <c:f>Sheet1!$A$4:$A$6</c:f>
              <c:strCache>
                <c:ptCount val="3"/>
                <c:pt idx="0">
                  <c:v>М 41</c:v>
                </c:pt>
                <c:pt idx="1">
                  <c:v>М 421</c:v>
                </c:pt>
                <c:pt idx="2">
                  <c:v>М 431</c:v>
                </c:pt>
              </c:strCache>
            </c:strRef>
          </c:cat>
          <c:val>
            <c:numRef>
              <c:f>Sheet1!$B$4:$B$6</c:f>
              <c:numCache>
                <c:formatCode>#,##0\ "лв."</c:formatCode>
                <c:ptCount val="3"/>
                <c:pt idx="0">
                  <c:v>105403226</c:v>
                </c:pt>
                <c:pt idx="1">
                  <c:v>10038403</c:v>
                </c:pt>
                <c:pt idx="2">
                  <c:v>35134410</c:v>
                </c:pt>
              </c:numCache>
            </c:numRef>
          </c:val>
        </c:ser>
      </c:pie3DChart>
    </c:plotArea>
    <c:legend>
      <c:legendPos val="r"/>
      <c:layout/>
      <c:txPr>
        <a:bodyPr/>
        <a:lstStyle/>
        <a:p>
          <a:pPr rtl="0">
            <a:defRPr/>
          </a:pPr>
          <a:endParaRPr lang="bg-BG"/>
        </a:p>
      </c:txPr>
    </c:legend>
    <c:plotVisOnly val="1"/>
    <c:dispBlanksAs val="zero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bg-BG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bg-BG" sz="1200"/>
              <a:t>общ бюджет 105 403 226 лв.</a:t>
            </a:r>
            <a:endParaRPr lang="en-GB" sz="1200"/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9.3055555555555725E-2"/>
          <c:y val="0.21535724701079048"/>
          <c:w val="0.81388888888888944"/>
          <c:h val="0.67801254009915424"/>
        </c:manualLayout>
      </c:layout>
      <c:pie3DChart>
        <c:varyColors val="1"/>
        <c:ser>
          <c:idx val="0"/>
          <c:order val="0"/>
          <c:explosion val="25"/>
          <c:dPt>
            <c:idx val="1"/>
            <c:spPr>
              <a:solidFill>
                <a:srgbClr val="FF0000"/>
              </a:solidFill>
            </c:spPr>
          </c:dPt>
          <c:dLbls>
            <c:showCatName val="1"/>
            <c:showPercent val="1"/>
            <c:showLeaderLines val="1"/>
          </c:dLbls>
          <c:cat>
            <c:strRef>
              <c:f>Sheet1!$A$23:$A$24</c:f>
              <c:strCache>
                <c:ptCount val="2"/>
                <c:pt idx="0">
                  <c:v>остатък</c:v>
                </c:pt>
                <c:pt idx="1">
                  <c:v>договорени</c:v>
                </c:pt>
              </c:strCache>
            </c:strRef>
          </c:cat>
          <c:val>
            <c:numRef>
              <c:f>Sheet1!$B$23:$B$24</c:f>
              <c:numCache>
                <c:formatCode>#,##0\ "лв."</c:formatCode>
                <c:ptCount val="2"/>
                <c:pt idx="0">
                  <c:v>1428999</c:v>
                </c:pt>
                <c:pt idx="1">
                  <c:v>103974227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  <c:dispBlanksAs val="zero"/>
  </c:chart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4E4540F-0F14-499E-A45C-347438775F20}" type="datetimeFigureOut">
              <a:rPr lang="bg-BG"/>
              <a:pPr>
                <a:defRPr/>
              </a:pPr>
              <a:t>15.1.2017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0C3CF0C-71B6-4829-A5B6-AA255E200BAC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7324845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D4D99A6-6AAC-4987-BF9F-25E860CE89E3}" type="datetimeFigureOut">
              <a:rPr lang="bg-BG"/>
              <a:pPr>
                <a:defRPr/>
              </a:pPr>
              <a:t>15.1.2017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bg-BG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bg-BG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B6D5E8F-0F7A-472F-BEDC-BB0CE527F2F1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1391176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19C4D-60E5-4FAF-AB6E-470AF8557CEB}" type="slidenum">
              <a:rPr lang="bg-BG" smtClean="0">
                <a:solidFill>
                  <a:prstClr val="black"/>
                </a:solidFill>
              </a:rPr>
              <a:pPr/>
              <a:t>1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6275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1. </a:t>
            </a:r>
            <a:r>
              <a:rPr lang="ru-RU" dirty="0" smtClean="0"/>
              <a:t>ЛИДЕР се </a:t>
            </a:r>
            <a:r>
              <a:rPr lang="ru-RU" dirty="0" err="1" smtClean="0"/>
              <a:t>основава</a:t>
            </a:r>
            <a:r>
              <a:rPr lang="ru-RU" dirty="0" smtClean="0"/>
              <a:t> на подхода „</a:t>
            </a:r>
            <a:r>
              <a:rPr lang="ru-RU" dirty="0" err="1" smtClean="0"/>
              <a:t>отдолу</a:t>
            </a:r>
            <a:r>
              <a:rPr lang="ru-RU" dirty="0" smtClean="0"/>
              <a:t> – </a:t>
            </a:r>
            <a:r>
              <a:rPr lang="ru-RU" dirty="0" err="1" smtClean="0"/>
              <a:t>нагоре</a:t>
            </a:r>
            <a:r>
              <a:rPr lang="ru-RU" dirty="0" smtClean="0"/>
              <a:t>”, </a:t>
            </a:r>
            <a:r>
              <a:rPr lang="ru-RU" dirty="0" err="1" smtClean="0"/>
              <a:t>стъпвайки</a:t>
            </a:r>
            <a:r>
              <a:rPr lang="ru-RU" dirty="0" smtClean="0"/>
              <a:t> на </a:t>
            </a:r>
            <a:r>
              <a:rPr lang="ru-RU" dirty="0" err="1" smtClean="0"/>
              <a:t>разбирането</a:t>
            </a:r>
            <a:r>
              <a:rPr lang="ru-RU" dirty="0" smtClean="0"/>
              <a:t>, че </a:t>
            </a:r>
            <a:r>
              <a:rPr lang="ru-RU" dirty="0" err="1" smtClean="0"/>
              <a:t>поради</a:t>
            </a:r>
            <a:r>
              <a:rPr lang="ru-RU" dirty="0" smtClean="0"/>
              <a:t> </a:t>
            </a:r>
            <a:r>
              <a:rPr lang="ru-RU" dirty="0" err="1" smtClean="0"/>
              <a:t>разнообразието</a:t>
            </a:r>
            <a:r>
              <a:rPr lang="ru-RU" dirty="0" smtClean="0"/>
              <a:t> на </a:t>
            </a:r>
            <a:r>
              <a:rPr lang="ru-RU" dirty="0" err="1" smtClean="0"/>
              <a:t>селските</a:t>
            </a:r>
            <a:r>
              <a:rPr lang="ru-RU" dirty="0" smtClean="0"/>
              <a:t> </a:t>
            </a:r>
            <a:r>
              <a:rPr lang="ru-RU" dirty="0" err="1" smtClean="0"/>
              <a:t>райони</a:t>
            </a:r>
            <a:r>
              <a:rPr lang="ru-RU" dirty="0" smtClean="0"/>
              <a:t> в Европа, </a:t>
            </a:r>
            <a:r>
              <a:rPr lang="ru-RU" dirty="0" err="1" smtClean="0"/>
              <a:t>стратегиите</a:t>
            </a:r>
            <a:r>
              <a:rPr lang="ru-RU" dirty="0" smtClean="0"/>
              <a:t> за развитие </a:t>
            </a:r>
            <a:r>
              <a:rPr lang="ru-RU" dirty="0" err="1" smtClean="0"/>
              <a:t>са</a:t>
            </a:r>
            <a:r>
              <a:rPr lang="ru-RU" dirty="0" smtClean="0"/>
              <a:t> много </a:t>
            </a:r>
            <a:r>
              <a:rPr lang="ru-RU" dirty="0" err="1" smtClean="0"/>
              <a:t>по-ефективни</a:t>
            </a:r>
            <a:r>
              <a:rPr lang="ru-RU" dirty="0" smtClean="0"/>
              <a:t> и </a:t>
            </a:r>
            <a:r>
              <a:rPr lang="ru-RU" dirty="0" err="1" smtClean="0"/>
              <a:t>ефикасни</a:t>
            </a:r>
            <a:r>
              <a:rPr lang="ru-RU" dirty="0" smtClean="0"/>
              <a:t>, </a:t>
            </a:r>
            <a:r>
              <a:rPr lang="ru-RU" dirty="0" err="1" smtClean="0"/>
              <a:t>ако</a:t>
            </a:r>
            <a:r>
              <a:rPr lang="ru-RU" dirty="0" smtClean="0"/>
              <a:t> се </a:t>
            </a:r>
            <a:r>
              <a:rPr lang="ru-RU" dirty="0" err="1" smtClean="0"/>
              <a:t>разработват</a:t>
            </a:r>
            <a:r>
              <a:rPr lang="ru-RU" dirty="0" smtClean="0"/>
              <a:t> и </a:t>
            </a:r>
            <a:r>
              <a:rPr lang="ru-RU" dirty="0" err="1" smtClean="0"/>
              <a:t>прилагат</a:t>
            </a:r>
            <a:r>
              <a:rPr lang="ru-RU" dirty="0" smtClean="0"/>
              <a:t> на </a:t>
            </a:r>
            <a:r>
              <a:rPr lang="ru-RU" dirty="0" err="1" smtClean="0"/>
              <a:t>местно</a:t>
            </a:r>
            <a:r>
              <a:rPr lang="ru-RU" dirty="0" smtClean="0"/>
              <a:t> </a:t>
            </a:r>
            <a:r>
              <a:rPr lang="ru-RU" dirty="0" err="1" smtClean="0"/>
              <a:t>ниво</a:t>
            </a:r>
            <a:r>
              <a:rPr lang="ru-RU" dirty="0" smtClean="0"/>
              <a:t> от </a:t>
            </a:r>
            <a:r>
              <a:rPr lang="ru-RU" dirty="0" err="1" smtClean="0"/>
              <a:t>местните</a:t>
            </a:r>
            <a:r>
              <a:rPr lang="ru-RU" dirty="0" smtClean="0"/>
              <a:t> </a:t>
            </a:r>
            <a:r>
              <a:rPr lang="ru-RU" dirty="0" err="1" smtClean="0"/>
              <a:t>участници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Подходът</a:t>
            </a:r>
            <a:r>
              <a:rPr lang="ru-RU" dirty="0" smtClean="0"/>
              <a:t> „</a:t>
            </a:r>
            <a:r>
              <a:rPr lang="ru-RU" dirty="0" err="1" smtClean="0"/>
              <a:t>отдолу-нагоре</a:t>
            </a:r>
            <a:r>
              <a:rPr lang="ru-RU" dirty="0" smtClean="0"/>
              <a:t>" </a:t>
            </a:r>
            <a:r>
              <a:rPr lang="ru-RU" dirty="0" err="1" smtClean="0"/>
              <a:t>означава</a:t>
            </a:r>
            <a:r>
              <a:rPr lang="ru-RU" dirty="0" smtClean="0"/>
              <a:t>, че </a:t>
            </a:r>
            <a:r>
              <a:rPr lang="ru-RU" dirty="0" err="1" smtClean="0"/>
              <a:t>местните</a:t>
            </a:r>
            <a:r>
              <a:rPr lang="ru-RU" dirty="0" smtClean="0"/>
              <a:t> </a:t>
            </a:r>
            <a:r>
              <a:rPr lang="ru-RU" dirty="0" err="1" smtClean="0"/>
              <a:t>действащи</a:t>
            </a:r>
            <a:r>
              <a:rPr lang="ru-RU" dirty="0" smtClean="0"/>
              <a:t> лица </a:t>
            </a:r>
            <a:r>
              <a:rPr lang="ru-RU" dirty="0" err="1" smtClean="0"/>
              <a:t>участват</a:t>
            </a:r>
            <a:r>
              <a:rPr lang="ru-RU" dirty="0" smtClean="0"/>
              <a:t> </a:t>
            </a:r>
            <a:r>
              <a:rPr lang="ru-RU" dirty="0" err="1" smtClean="0"/>
              <a:t>във</a:t>
            </a:r>
            <a:r>
              <a:rPr lang="ru-RU" dirty="0" smtClean="0"/>
              <a:t> </a:t>
            </a:r>
            <a:r>
              <a:rPr lang="ru-RU" dirty="0" err="1" smtClean="0"/>
              <a:t>вземането</a:t>
            </a:r>
            <a:r>
              <a:rPr lang="ru-RU" dirty="0" smtClean="0"/>
              <a:t> на решения за </a:t>
            </a:r>
            <a:r>
              <a:rPr lang="ru-RU" dirty="0" err="1" smtClean="0"/>
              <a:t>стратегията</a:t>
            </a:r>
            <a:r>
              <a:rPr lang="ru-RU" dirty="0" smtClean="0"/>
              <a:t> и </a:t>
            </a:r>
            <a:r>
              <a:rPr lang="ru-RU" dirty="0" err="1" smtClean="0"/>
              <a:t>избора</a:t>
            </a:r>
            <a:r>
              <a:rPr lang="ru-RU" dirty="0" smtClean="0"/>
              <a:t> на </a:t>
            </a:r>
            <a:r>
              <a:rPr lang="ru-RU" dirty="0" err="1" smtClean="0"/>
              <a:t>приоритети</a:t>
            </a:r>
            <a:r>
              <a:rPr lang="ru-RU" dirty="0" smtClean="0"/>
              <a:t>, </a:t>
            </a:r>
            <a:r>
              <a:rPr lang="ru-RU" dirty="0" err="1" smtClean="0"/>
              <a:t>които</a:t>
            </a:r>
            <a:r>
              <a:rPr lang="ru-RU" dirty="0" smtClean="0"/>
              <a:t> да </a:t>
            </a:r>
            <a:r>
              <a:rPr lang="ru-RU" dirty="0" err="1" smtClean="0"/>
              <a:t>бъдат</a:t>
            </a:r>
            <a:r>
              <a:rPr lang="ru-RU" dirty="0" smtClean="0"/>
              <a:t> </a:t>
            </a:r>
            <a:r>
              <a:rPr lang="ru-RU" dirty="0" err="1" smtClean="0"/>
              <a:t>следвани</a:t>
            </a:r>
            <a:r>
              <a:rPr lang="ru-RU" dirty="0" smtClean="0"/>
              <a:t> в </a:t>
            </a:r>
            <a:r>
              <a:rPr lang="ru-RU" dirty="0" err="1" smtClean="0"/>
              <a:t>местната</a:t>
            </a:r>
            <a:r>
              <a:rPr lang="ru-RU" dirty="0" smtClean="0"/>
              <a:t> </a:t>
            </a:r>
            <a:r>
              <a:rPr lang="ru-RU" dirty="0" err="1" smtClean="0"/>
              <a:t>общност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Политиките</a:t>
            </a:r>
            <a:r>
              <a:rPr lang="ru-RU" dirty="0" smtClean="0"/>
              <a:t> в </a:t>
            </a:r>
            <a:r>
              <a:rPr lang="ru-RU" dirty="0" err="1" smtClean="0"/>
              <a:t>селските</a:t>
            </a:r>
            <a:r>
              <a:rPr lang="ru-RU" dirty="0" smtClean="0"/>
              <a:t> </a:t>
            </a:r>
            <a:r>
              <a:rPr lang="ru-RU" dirty="0" err="1" smtClean="0"/>
              <a:t>райони</a:t>
            </a:r>
            <a:r>
              <a:rPr lang="ru-RU" dirty="0" smtClean="0"/>
              <a:t>, </a:t>
            </a:r>
            <a:r>
              <a:rPr lang="ru-RU" dirty="0" err="1" smtClean="0"/>
              <a:t>които</a:t>
            </a:r>
            <a:r>
              <a:rPr lang="ru-RU" dirty="0" smtClean="0"/>
              <a:t> </a:t>
            </a:r>
            <a:r>
              <a:rPr lang="ru-RU" dirty="0" err="1" smtClean="0"/>
              <a:t>следват</a:t>
            </a:r>
            <a:r>
              <a:rPr lang="ru-RU" dirty="0" smtClean="0"/>
              <a:t> </a:t>
            </a:r>
            <a:r>
              <a:rPr lang="ru-RU" dirty="0" err="1" smtClean="0"/>
              <a:t>този</a:t>
            </a:r>
            <a:r>
              <a:rPr lang="ru-RU" dirty="0" smtClean="0"/>
              <a:t> подход, </a:t>
            </a:r>
            <a:r>
              <a:rPr lang="ru-RU" dirty="0" err="1" smtClean="0"/>
              <a:t>трябва</a:t>
            </a:r>
            <a:r>
              <a:rPr lang="ru-RU" dirty="0" smtClean="0"/>
              <a:t> да </a:t>
            </a:r>
            <a:r>
              <a:rPr lang="ru-RU" dirty="0" err="1" smtClean="0"/>
              <a:t>бъдат</a:t>
            </a:r>
            <a:r>
              <a:rPr lang="ru-RU" dirty="0" smtClean="0"/>
              <a:t> </a:t>
            </a:r>
            <a:r>
              <a:rPr lang="ru-RU" dirty="0" err="1" smtClean="0"/>
              <a:t>подготвяни</a:t>
            </a:r>
            <a:r>
              <a:rPr lang="ru-RU" dirty="0" smtClean="0"/>
              <a:t> и </a:t>
            </a:r>
            <a:r>
              <a:rPr lang="ru-RU" dirty="0" err="1" smtClean="0"/>
              <a:t>изпълнявани</a:t>
            </a:r>
            <a:r>
              <a:rPr lang="ru-RU" dirty="0" smtClean="0"/>
              <a:t> </a:t>
            </a:r>
            <a:r>
              <a:rPr lang="ru-RU" dirty="0" err="1" smtClean="0"/>
              <a:t>по-начин</a:t>
            </a:r>
            <a:r>
              <a:rPr lang="ru-RU" dirty="0" smtClean="0"/>
              <a:t>, </a:t>
            </a:r>
            <a:r>
              <a:rPr lang="ru-RU" dirty="0" err="1" smtClean="0"/>
              <a:t>който</a:t>
            </a:r>
            <a:r>
              <a:rPr lang="ru-RU" dirty="0" smtClean="0"/>
              <a:t> е </a:t>
            </a:r>
            <a:r>
              <a:rPr lang="ru-RU" dirty="0" err="1" smtClean="0"/>
              <a:t>най-подходящ</a:t>
            </a:r>
            <a:r>
              <a:rPr lang="ru-RU" dirty="0" smtClean="0"/>
              <a:t> за </a:t>
            </a:r>
            <a:r>
              <a:rPr lang="ru-RU" dirty="0" err="1" smtClean="0"/>
              <a:t>нуждите</a:t>
            </a:r>
            <a:r>
              <a:rPr lang="ru-RU" dirty="0" smtClean="0"/>
              <a:t> на </a:t>
            </a:r>
            <a:r>
              <a:rPr lang="ru-RU" dirty="0" err="1" smtClean="0"/>
              <a:t>общността</a:t>
            </a:r>
            <a:r>
              <a:rPr lang="ru-RU" dirty="0" smtClean="0"/>
              <a:t>, </a:t>
            </a:r>
            <a:r>
              <a:rPr lang="ru-RU" dirty="0" err="1" smtClean="0"/>
              <a:t>която</a:t>
            </a:r>
            <a:r>
              <a:rPr lang="ru-RU" dirty="0" smtClean="0"/>
              <a:t> </a:t>
            </a:r>
            <a:r>
              <a:rPr lang="ru-RU" dirty="0" err="1" smtClean="0"/>
              <a:t>обслужват</a:t>
            </a:r>
            <a:r>
              <a:rPr lang="ru-RU" dirty="0" smtClean="0"/>
              <a:t>. </a:t>
            </a:r>
            <a:r>
              <a:rPr lang="ru-RU" dirty="0" err="1" smtClean="0"/>
              <a:t>Една</a:t>
            </a:r>
            <a:r>
              <a:rPr lang="ru-RU" dirty="0" smtClean="0"/>
              <a:t> от </a:t>
            </a:r>
            <a:r>
              <a:rPr lang="ru-RU" dirty="0" err="1" smtClean="0"/>
              <a:t>възможностите</a:t>
            </a:r>
            <a:r>
              <a:rPr lang="ru-RU" dirty="0" smtClean="0"/>
              <a:t> да се </a:t>
            </a:r>
            <a:r>
              <a:rPr lang="ru-RU" dirty="0" err="1" smtClean="0"/>
              <a:t>осигури</a:t>
            </a:r>
            <a:r>
              <a:rPr lang="ru-RU" dirty="0" smtClean="0"/>
              <a:t> </a:t>
            </a:r>
            <a:r>
              <a:rPr lang="ru-RU" dirty="0" err="1" smtClean="0"/>
              <a:t>това</a:t>
            </a:r>
            <a:r>
              <a:rPr lang="ru-RU" dirty="0" smtClean="0"/>
              <a:t> е чрез </a:t>
            </a:r>
            <a:r>
              <a:rPr lang="ru-RU" dirty="0" err="1" smtClean="0"/>
              <a:t>включване</a:t>
            </a:r>
            <a:r>
              <a:rPr lang="ru-RU" dirty="0" smtClean="0"/>
              <a:t> на </a:t>
            </a:r>
            <a:r>
              <a:rPr lang="ru-RU" dirty="0" err="1" smtClean="0"/>
              <a:t>местните</a:t>
            </a:r>
            <a:r>
              <a:rPr lang="ru-RU" dirty="0" smtClean="0"/>
              <a:t> </a:t>
            </a:r>
            <a:r>
              <a:rPr lang="ru-RU" dirty="0" err="1" smtClean="0"/>
              <a:t>заинтересовани</a:t>
            </a:r>
            <a:r>
              <a:rPr lang="ru-RU" dirty="0" smtClean="0"/>
              <a:t> лица в </a:t>
            </a:r>
            <a:r>
              <a:rPr lang="ru-RU" dirty="0" err="1" smtClean="0"/>
              <a:t>целия</a:t>
            </a:r>
            <a:r>
              <a:rPr lang="ru-RU" dirty="0" smtClean="0"/>
              <a:t> </a:t>
            </a:r>
            <a:r>
              <a:rPr lang="ru-RU" dirty="0" err="1" smtClean="0"/>
              <a:t>процес</a:t>
            </a:r>
            <a:r>
              <a:rPr lang="ru-RU" dirty="0" smtClean="0"/>
              <a:t> на </a:t>
            </a:r>
            <a:r>
              <a:rPr lang="ru-RU" dirty="0" err="1" smtClean="0"/>
              <a:t>разработване</a:t>
            </a:r>
            <a:r>
              <a:rPr lang="ru-RU" dirty="0" smtClean="0"/>
              <a:t>, </a:t>
            </a:r>
            <a:r>
              <a:rPr lang="ru-RU" dirty="0" err="1" smtClean="0"/>
              <a:t>прилагане</a:t>
            </a:r>
            <a:r>
              <a:rPr lang="ru-RU" dirty="0" smtClean="0"/>
              <a:t> и оценка на </a:t>
            </a:r>
            <a:r>
              <a:rPr lang="ru-RU" dirty="0" err="1" smtClean="0"/>
              <a:t>стратегиите</a:t>
            </a:r>
            <a:r>
              <a:rPr lang="ru-RU" dirty="0" smtClean="0"/>
              <a:t>.</a:t>
            </a:r>
          </a:p>
          <a:p>
            <a:endParaRPr lang="bg-BG" dirty="0" smtClean="0"/>
          </a:p>
          <a:p>
            <a:r>
              <a:rPr lang="bg-BG" dirty="0" smtClean="0"/>
              <a:t>2. </a:t>
            </a:r>
            <a:r>
              <a:rPr lang="ru-RU" dirty="0" err="1" smtClean="0"/>
              <a:t>Териториалният</a:t>
            </a:r>
            <a:r>
              <a:rPr lang="ru-RU" dirty="0" smtClean="0"/>
              <a:t> подход на ЛИДЕР </a:t>
            </a:r>
            <a:r>
              <a:rPr lang="ru-RU" dirty="0" err="1" smtClean="0"/>
              <a:t>предполага</a:t>
            </a:r>
            <a:r>
              <a:rPr lang="ru-RU" dirty="0" smtClean="0"/>
              <a:t> малка, </a:t>
            </a:r>
            <a:r>
              <a:rPr lang="ru-RU" dirty="0" err="1" smtClean="0"/>
              <a:t>хомогенна</a:t>
            </a:r>
            <a:r>
              <a:rPr lang="ru-RU" dirty="0" smtClean="0"/>
              <a:t>, </a:t>
            </a:r>
            <a:r>
              <a:rPr lang="ru-RU" dirty="0" err="1" smtClean="0"/>
              <a:t>социално</a:t>
            </a:r>
            <a:r>
              <a:rPr lang="ru-RU" dirty="0" smtClean="0"/>
              <a:t> </a:t>
            </a:r>
            <a:r>
              <a:rPr lang="ru-RU" dirty="0" err="1" smtClean="0"/>
              <a:t>свързана</a:t>
            </a:r>
            <a:r>
              <a:rPr lang="ru-RU" dirty="0" smtClean="0"/>
              <a:t> </a:t>
            </a:r>
            <a:r>
              <a:rPr lang="ru-RU" dirty="0" err="1" smtClean="0"/>
              <a:t>територия</a:t>
            </a:r>
            <a:r>
              <a:rPr lang="ru-RU" dirty="0" smtClean="0"/>
              <a:t>, </a:t>
            </a:r>
            <a:r>
              <a:rPr lang="ru-RU" dirty="0" err="1" smtClean="0"/>
              <a:t>често</a:t>
            </a:r>
            <a:r>
              <a:rPr lang="ru-RU" dirty="0" smtClean="0"/>
              <a:t> </a:t>
            </a:r>
            <a:r>
              <a:rPr lang="ru-RU" dirty="0" err="1" smtClean="0"/>
              <a:t>характеризирана</a:t>
            </a:r>
            <a:r>
              <a:rPr lang="ru-RU" dirty="0" smtClean="0"/>
              <a:t> от общи традиции, </a:t>
            </a:r>
            <a:r>
              <a:rPr lang="ru-RU" dirty="0" err="1" smtClean="0"/>
              <a:t>местна</a:t>
            </a:r>
            <a:r>
              <a:rPr lang="ru-RU" dirty="0" smtClean="0"/>
              <a:t> </a:t>
            </a:r>
            <a:r>
              <a:rPr lang="ru-RU" dirty="0" err="1" smtClean="0"/>
              <a:t>идентичност</a:t>
            </a:r>
            <a:r>
              <a:rPr lang="ru-RU" dirty="0" smtClean="0"/>
              <a:t>, чувство за </a:t>
            </a:r>
            <a:r>
              <a:rPr lang="ru-RU" dirty="0" err="1" smtClean="0"/>
              <a:t>принадлежност</a:t>
            </a:r>
            <a:r>
              <a:rPr lang="ru-RU" dirty="0" smtClean="0"/>
              <a:t> или общи </a:t>
            </a:r>
            <a:r>
              <a:rPr lang="ru-RU" dirty="0" err="1" smtClean="0"/>
              <a:t>нужди</a:t>
            </a:r>
            <a:r>
              <a:rPr lang="ru-RU" dirty="0" smtClean="0"/>
              <a:t> и </a:t>
            </a:r>
            <a:r>
              <a:rPr lang="ru-RU" dirty="0" err="1" smtClean="0"/>
              <a:t>очаквания</a:t>
            </a:r>
            <a:r>
              <a:rPr lang="ru-RU" dirty="0" smtClean="0"/>
              <a:t>, </a:t>
            </a:r>
            <a:r>
              <a:rPr lang="ru-RU" dirty="0" err="1" smtClean="0"/>
              <a:t>като</a:t>
            </a:r>
            <a:r>
              <a:rPr lang="ru-RU" dirty="0" smtClean="0"/>
              <a:t> </a:t>
            </a:r>
            <a:r>
              <a:rPr lang="ru-RU" dirty="0" err="1" smtClean="0"/>
              <a:t>целеви</a:t>
            </a:r>
            <a:r>
              <a:rPr lang="ru-RU" dirty="0" smtClean="0"/>
              <a:t> район за </a:t>
            </a:r>
            <a:r>
              <a:rPr lang="ru-RU" dirty="0" err="1" smtClean="0"/>
              <a:t>осъществяване</a:t>
            </a:r>
            <a:r>
              <a:rPr lang="ru-RU" dirty="0" smtClean="0"/>
              <a:t> на дадена политика. По </a:t>
            </a:r>
            <a:r>
              <a:rPr lang="ru-RU" dirty="0" err="1" smtClean="0"/>
              <a:t>този</a:t>
            </a:r>
            <a:r>
              <a:rPr lang="ru-RU" dirty="0" smtClean="0"/>
              <a:t> начин се </a:t>
            </a:r>
            <a:r>
              <a:rPr lang="ru-RU" dirty="0" err="1" smtClean="0"/>
              <a:t>улеснява</a:t>
            </a:r>
            <a:r>
              <a:rPr lang="ru-RU" dirty="0" smtClean="0"/>
              <a:t> </a:t>
            </a:r>
            <a:r>
              <a:rPr lang="ru-RU" dirty="0" err="1" smtClean="0"/>
              <a:t>опознаването</a:t>
            </a:r>
            <a:r>
              <a:rPr lang="ru-RU" dirty="0" smtClean="0"/>
              <a:t> на </a:t>
            </a:r>
            <a:r>
              <a:rPr lang="ru-RU" dirty="0" err="1" smtClean="0"/>
              <a:t>местните</a:t>
            </a:r>
            <a:r>
              <a:rPr lang="ru-RU" dirty="0" smtClean="0"/>
              <a:t> </a:t>
            </a:r>
            <a:r>
              <a:rPr lang="ru-RU" dirty="0" err="1" smtClean="0"/>
              <a:t>силни</a:t>
            </a:r>
            <a:r>
              <a:rPr lang="ru-RU" dirty="0" smtClean="0"/>
              <a:t> и </a:t>
            </a:r>
            <a:r>
              <a:rPr lang="ru-RU" dirty="0" err="1" smtClean="0"/>
              <a:t>слаби</a:t>
            </a:r>
            <a:r>
              <a:rPr lang="ru-RU" dirty="0" smtClean="0"/>
              <a:t> </a:t>
            </a:r>
            <a:r>
              <a:rPr lang="ru-RU" dirty="0" err="1" smtClean="0"/>
              <a:t>страни</a:t>
            </a:r>
            <a:r>
              <a:rPr lang="ru-RU" dirty="0" smtClean="0"/>
              <a:t>, </a:t>
            </a:r>
            <a:r>
              <a:rPr lang="ru-RU" dirty="0" err="1" smtClean="0"/>
              <a:t>заплахи</a:t>
            </a:r>
            <a:r>
              <a:rPr lang="ru-RU" dirty="0" smtClean="0"/>
              <a:t> и </a:t>
            </a:r>
            <a:r>
              <a:rPr lang="ru-RU" dirty="0" err="1" smtClean="0"/>
              <a:t>възможности</a:t>
            </a:r>
            <a:r>
              <a:rPr lang="ru-RU" dirty="0" smtClean="0"/>
              <a:t>, </a:t>
            </a:r>
            <a:r>
              <a:rPr lang="ru-RU" dirty="0" err="1" smtClean="0"/>
              <a:t>вътрешен</a:t>
            </a:r>
            <a:r>
              <a:rPr lang="ru-RU" dirty="0" smtClean="0"/>
              <a:t> потенциал и </a:t>
            </a:r>
            <a:r>
              <a:rPr lang="ru-RU" dirty="0" err="1" smtClean="0"/>
              <a:t>идентифицирането</a:t>
            </a:r>
            <a:r>
              <a:rPr lang="ru-RU" dirty="0" smtClean="0"/>
              <a:t> на </a:t>
            </a:r>
            <a:r>
              <a:rPr lang="ru-RU" dirty="0" err="1" smtClean="0"/>
              <a:t>основните</a:t>
            </a:r>
            <a:r>
              <a:rPr lang="ru-RU" dirty="0" smtClean="0"/>
              <a:t> </a:t>
            </a:r>
            <a:r>
              <a:rPr lang="ru-RU" dirty="0" err="1" smtClean="0"/>
              <a:t>проблеми</a:t>
            </a:r>
            <a:r>
              <a:rPr lang="ru-RU" dirty="0" smtClean="0"/>
              <a:t>, </a:t>
            </a:r>
            <a:r>
              <a:rPr lang="ru-RU" dirty="0" err="1" smtClean="0"/>
              <a:t>забавящи</a:t>
            </a:r>
            <a:r>
              <a:rPr lang="ru-RU" dirty="0" smtClean="0"/>
              <a:t> </a:t>
            </a:r>
            <a:r>
              <a:rPr lang="ru-RU" dirty="0" err="1" smtClean="0"/>
              <a:t>устойчивото</a:t>
            </a:r>
            <a:r>
              <a:rPr lang="ru-RU" dirty="0" smtClean="0"/>
              <a:t> развитие. В </a:t>
            </a:r>
            <a:r>
              <a:rPr lang="ru-RU" dirty="0" err="1" smtClean="0"/>
              <a:t>тази</a:t>
            </a:r>
            <a:r>
              <a:rPr lang="ru-RU" dirty="0" smtClean="0"/>
              <a:t> </a:t>
            </a:r>
            <a:r>
              <a:rPr lang="ru-RU" dirty="0" err="1" smtClean="0"/>
              <a:t>връзка</a:t>
            </a:r>
            <a:r>
              <a:rPr lang="ru-RU" dirty="0" smtClean="0"/>
              <a:t> е и </a:t>
            </a:r>
            <a:r>
              <a:rPr lang="ru-RU" dirty="0" err="1" smtClean="0"/>
              <a:t>изискването</a:t>
            </a:r>
            <a:r>
              <a:rPr lang="ru-RU" dirty="0" smtClean="0"/>
              <a:t> </a:t>
            </a:r>
            <a:r>
              <a:rPr lang="ru-RU" dirty="0" err="1" smtClean="0"/>
              <a:t>населението</a:t>
            </a:r>
            <a:r>
              <a:rPr lang="ru-RU" dirty="0" smtClean="0"/>
              <a:t> на </a:t>
            </a:r>
            <a:r>
              <a:rPr lang="ru-RU" dirty="0" err="1" smtClean="0"/>
              <a:t>територията</a:t>
            </a:r>
            <a:r>
              <a:rPr lang="ru-RU" dirty="0" smtClean="0"/>
              <a:t> на МИГ да е между 10 000 и 150 000 души. </a:t>
            </a:r>
          </a:p>
          <a:p>
            <a:r>
              <a:rPr lang="ru-RU" dirty="0" err="1" smtClean="0"/>
              <a:t>Този</a:t>
            </a:r>
            <a:r>
              <a:rPr lang="ru-RU" dirty="0" smtClean="0"/>
              <a:t> подход </a:t>
            </a:r>
            <a:r>
              <a:rPr lang="ru-RU" dirty="0" err="1" smtClean="0"/>
              <a:t>позволява</a:t>
            </a:r>
            <a:r>
              <a:rPr lang="ru-RU" dirty="0" smtClean="0"/>
              <a:t> </a:t>
            </a:r>
            <a:r>
              <a:rPr lang="ru-RU" dirty="0" err="1" smtClean="0"/>
              <a:t>дейностите</a:t>
            </a:r>
            <a:r>
              <a:rPr lang="ru-RU" dirty="0" smtClean="0"/>
              <a:t> да </a:t>
            </a:r>
            <a:r>
              <a:rPr lang="ru-RU" dirty="0" err="1" smtClean="0"/>
              <a:t>бъдат</a:t>
            </a:r>
            <a:r>
              <a:rPr lang="ru-RU" dirty="0" smtClean="0"/>
              <a:t> </a:t>
            </a:r>
            <a:r>
              <a:rPr lang="ru-RU" dirty="0" err="1" smtClean="0"/>
              <a:t>проектирани</a:t>
            </a:r>
            <a:r>
              <a:rPr lang="ru-RU" dirty="0" smtClean="0"/>
              <a:t> </a:t>
            </a:r>
            <a:r>
              <a:rPr lang="ru-RU" dirty="0" err="1" smtClean="0"/>
              <a:t>по-прецизно</a:t>
            </a:r>
            <a:r>
              <a:rPr lang="ru-RU" dirty="0" smtClean="0"/>
              <a:t>, за да </a:t>
            </a:r>
            <a:r>
              <a:rPr lang="ru-RU" dirty="0" err="1" smtClean="0"/>
              <a:t>отговарят</a:t>
            </a:r>
            <a:r>
              <a:rPr lang="ru-RU" dirty="0" smtClean="0"/>
              <a:t> на </a:t>
            </a:r>
            <a:r>
              <a:rPr lang="ru-RU" dirty="0" err="1" smtClean="0"/>
              <a:t>реалните</a:t>
            </a:r>
            <a:r>
              <a:rPr lang="ru-RU" dirty="0" smtClean="0"/>
              <a:t> </a:t>
            </a:r>
            <a:r>
              <a:rPr lang="ru-RU" dirty="0" err="1" smtClean="0"/>
              <a:t>нужди</a:t>
            </a:r>
            <a:r>
              <a:rPr lang="ru-RU" dirty="0" smtClean="0"/>
              <a:t> и на </a:t>
            </a:r>
            <a:r>
              <a:rPr lang="ru-RU" dirty="0" err="1" smtClean="0"/>
              <a:t>местните</a:t>
            </a:r>
            <a:r>
              <a:rPr lang="ru-RU" dirty="0" smtClean="0"/>
              <a:t> </a:t>
            </a:r>
            <a:r>
              <a:rPr lang="ru-RU" dirty="0" err="1" smtClean="0"/>
              <a:t>конкурентни</a:t>
            </a:r>
            <a:r>
              <a:rPr lang="ru-RU" dirty="0" smtClean="0"/>
              <a:t> </a:t>
            </a:r>
            <a:r>
              <a:rPr lang="ru-RU" dirty="0" err="1" smtClean="0"/>
              <a:t>предимства</a:t>
            </a:r>
            <a:r>
              <a:rPr lang="ru-RU" dirty="0" smtClean="0"/>
              <a:t>. </a:t>
            </a:r>
            <a:r>
              <a:rPr lang="ru-RU" dirty="0" err="1" smtClean="0"/>
              <a:t>Избраният</a:t>
            </a:r>
            <a:r>
              <a:rPr lang="ru-RU" dirty="0" smtClean="0"/>
              <a:t> район </a:t>
            </a:r>
            <a:r>
              <a:rPr lang="ru-RU" dirty="0" err="1" smtClean="0"/>
              <a:t>трябва</a:t>
            </a:r>
            <a:r>
              <a:rPr lang="ru-RU" dirty="0" smtClean="0"/>
              <a:t> да </a:t>
            </a:r>
            <a:r>
              <a:rPr lang="ru-RU" dirty="0" err="1" smtClean="0"/>
              <a:t>бъде</a:t>
            </a:r>
            <a:r>
              <a:rPr lang="ru-RU" dirty="0" smtClean="0"/>
              <a:t> </a:t>
            </a:r>
            <a:r>
              <a:rPr lang="ru-RU" dirty="0" err="1" smtClean="0"/>
              <a:t>еднороден</a:t>
            </a:r>
            <a:r>
              <a:rPr lang="ru-RU" dirty="0" smtClean="0"/>
              <a:t> и да </a:t>
            </a:r>
            <a:r>
              <a:rPr lang="ru-RU" dirty="0" err="1" smtClean="0"/>
              <a:t>има</a:t>
            </a:r>
            <a:r>
              <a:rPr lang="ru-RU" dirty="0" smtClean="0"/>
              <a:t> </a:t>
            </a:r>
            <a:r>
              <a:rPr lang="ru-RU" dirty="0" err="1" smtClean="0"/>
              <a:t>достатъчна</a:t>
            </a:r>
            <a:r>
              <a:rPr lang="ru-RU" dirty="0" smtClean="0"/>
              <a:t> критична </a:t>
            </a:r>
            <a:r>
              <a:rPr lang="ru-RU" dirty="0" err="1" smtClean="0"/>
              <a:t>маса</a:t>
            </a:r>
            <a:r>
              <a:rPr lang="ru-RU" dirty="0" smtClean="0"/>
              <a:t> по отношение на </a:t>
            </a:r>
            <a:r>
              <a:rPr lang="ru-RU" dirty="0" err="1" smtClean="0"/>
              <a:t>човешки</a:t>
            </a:r>
            <a:r>
              <a:rPr lang="ru-RU" dirty="0" smtClean="0"/>
              <a:t>, </a:t>
            </a:r>
            <a:r>
              <a:rPr lang="ru-RU" dirty="0" err="1" smtClean="0"/>
              <a:t>финансови</a:t>
            </a:r>
            <a:r>
              <a:rPr lang="ru-RU" dirty="0" smtClean="0"/>
              <a:t> и </a:t>
            </a:r>
            <a:r>
              <a:rPr lang="ru-RU" dirty="0" err="1" smtClean="0"/>
              <a:t>икономически</a:t>
            </a:r>
            <a:r>
              <a:rPr lang="ru-RU" dirty="0" smtClean="0"/>
              <a:t> </a:t>
            </a:r>
            <a:r>
              <a:rPr lang="ru-RU" dirty="0" err="1" smtClean="0"/>
              <a:t>ресурси</a:t>
            </a:r>
            <a:r>
              <a:rPr lang="ru-RU" dirty="0" smtClean="0"/>
              <a:t> за </a:t>
            </a:r>
            <a:r>
              <a:rPr lang="ru-RU" dirty="0" err="1" smtClean="0"/>
              <a:t>поддържане</a:t>
            </a:r>
            <a:r>
              <a:rPr lang="ru-RU" dirty="0" smtClean="0"/>
              <a:t> на </a:t>
            </a:r>
            <a:r>
              <a:rPr lang="ru-RU" dirty="0" err="1" smtClean="0"/>
              <a:t>жизнена</a:t>
            </a:r>
            <a:r>
              <a:rPr lang="ru-RU" dirty="0" smtClean="0"/>
              <a:t> </a:t>
            </a:r>
            <a:r>
              <a:rPr lang="ru-RU" dirty="0" err="1" smtClean="0"/>
              <a:t>местна</a:t>
            </a:r>
            <a:r>
              <a:rPr lang="ru-RU" dirty="0" smtClean="0"/>
              <a:t> стратегия за развитие.</a:t>
            </a:r>
          </a:p>
          <a:p>
            <a:endParaRPr lang="bg-BG" dirty="0" smtClean="0"/>
          </a:p>
          <a:p>
            <a:r>
              <a:rPr lang="bg-BG" dirty="0" smtClean="0"/>
              <a:t>3. </a:t>
            </a:r>
            <a:r>
              <a:rPr lang="ru-RU" dirty="0" err="1" smtClean="0"/>
              <a:t>Установяването</a:t>
            </a:r>
            <a:r>
              <a:rPr lang="ru-RU" dirty="0" smtClean="0"/>
              <a:t> на </a:t>
            </a:r>
            <a:r>
              <a:rPr lang="ru-RU" dirty="0" err="1" smtClean="0"/>
              <a:t>местни</a:t>
            </a:r>
            <a:r>
              <a:rPr lang="ru-RU" dirty="0" smtClean="0"/>
              <a:t> </a:t>
            </a:r>
            <a:r>
              <a:rPr lang="ru-RU" dirty="0" err="1" smtClean="0"/>
              <a:t>партньорства</a:t>
            </a:r>
            <a:r>
              <a:rPr lang="ru-RU" dirty="0" smtClean="0"/>
              <a:t>, </a:t>
            </a:r>
            <a:r>
              <a:rPr lang="ru-RU" dirty="0" err="1" smtClean="0"/>
              <a:t>познато</a:t>
            </a:r>
            <a:r>
              <a:rPr lang="ru-RU" dirty="0" smtClean="0"/>
              <a:t> под </a:t>
            </a:r>
            <a:r>
              <a:rPr lang="ru-RU" dirty="0" err="1" smtClean="0"/>
              <a:t>името</a:t>
            </a:r>
            <a:r>
              <a:rPr lang="ru-RU" dirty="0" smtClean="0"/>
              <a:t> „</a:t>
            </a:r>
            <a:r>
              <a:rPr lang="ru-RU" dirty="0" err="1" smtClean="0"/>
              <a:t>Местна</a:t>
            </a:r>
            <a:r>
              <a:rPr lang="ru-RU" dirty="0" smtClean="0"/>
              <a:t> инициативна </a:t>
            </a:r>
            <a:r>
              <a:rPr lang="ru-RU" dirty="0" err="1" smtClean="0"/>
              <a:t>група</a:t>
            </a:r>
            <a:r>
              <a:rPr lang="ru-RU" dirty="0" smtClean="0"/>
              <a:t>" е </a:t>
            </a:r>
            <a:r>
              <a:rPr lang="ru-RU" dirty="0" err="1" smtClean="0"/>
              <a:t>оригинална</a:t>
            </a:r>
            <a:r>
              <a:rPr lang="ru-RU" dirty="0" smtClean="0"/>
              <a:t> и важна черта от подхода „Лидер". МИГ </a:t>
            </a:r>
            <a:r>
              <a:rPr lang="ru-RU" dirty="0" err="1" smtClean="0"/>
              <a:t>има</a:t>
            </a:r>
            <a:r>
              <a:rPr lang="ru-RU" dirty="0" smtClean="0"/>
              <a:t> за цел да </a:t>
            </a:r>
            <a:r>
              <a:rPr lang="ru-RU" dirty="0" err="1" smtClean="0"/>
              <a:t>идентифицира</a:t>
            </a:r>
            <a:r>
              <a:rPr lang="ru-RU" dirty="0" smtClean="0"/>
              <a:t> и </a:t>
            </a:r>
            <a:r>
              <a:rPr lang="ru-RU" dirty="0" err="1" smtClean="0"/>
              <a:t>осъществи</a:t>
            </a:r>
            <a:r>
              <a:rPr lang="ru-RU" dirty="0" smtClean="0"/>
              <a:t> </a:t>
            </a:r>
            <a:r>
              <a:rPr lang="ru-RU" dirty="0" err="1" smtClean="0"/>
              <a:t>стратегията</a:t>
            </a:r>
            <a:r>
              <a:rPr lang="ru-RU" dirty="0" smtClean="0"/>
              <a:t> за </a:t>
            </a:r>
            <a:r>
              <a:rPr lang="ru-RU" dirty="0" err="1" smtClean="0"/>
              <a:t>местно</a:t>
            </a:r>
            <a:r>
              <a:rPr lang="ru-RU" dirty="0" smtClean="0"/>
              <a:t> развитие, </a:t>
            </a:r>
            <a:r>
              <a:rPr lang="ru-RU" dirty="0" err="1" smtClean="0"/>
              <a:t>като</a:t>
            </a:r>
            <a:r>
              <a:rPr lang="ru-RU" dirty="0" smtClean="0"/>
              <a:t> </a:t>
            </a:r>
            <a:r>
              <a:rPr lang="ru-RU" dirty="0" err="1" smtClean="0"/>
              <a:t>взема</a:t>
            </a:r>
            <a:r>
              <a:rPr lang="ru-RU" dirty="0" smtClean="0"/>
              <a:t> решения за </a:t>
            </a:r>
            <a:r>
              <a:rPr lang="ru-RU" dirty="0" err="1" smtClean="0"/>
              <a:t>разпределянето</a:t>
            </a:r>
            <a:r>
              <a:rPr lang="ru-RU" dirty="0" smtClean="0"/>
              <a:t> на </a:t>
            </a:r>
            <a:r>
              <a:rPr lang="ru-RU" dirty="0" err="1" smtClean="0"/>
              <a:t>финансовите</a:t>
            </a:r>
            <a:r>
              <a:rPr lang="ru-RU" dirty="0" smtClean="0"/>
              <a:t> </a:t>
            </a:r>
            <a:r>
              <a:rPr lang="ru-RU" dirty="0" err="1" smtClean="0"/>
              <a:t>ресурси</a:t>
            </a:r>
            <a:r>
              <a:rPr lang="ru-RU" dirty="0" smtClean="0"/>
              <a:t> и </a:t>
            </a:r>
            <a:r>
              <a:rPr lang="ru-RU" dirty="0" err="1" smtClean="0"/>
              <a:t>управлението</a:t>
            </a:r>
            <a:r>
              <a:rPr lang="ru-RU" dirty="0" smtClean="0"/>
              <a:t> им.</a:t>
            </a:r>
          </a:p>
          <a:p>
            <a:r>
              <a:rPr lang="ru-RU" dirty="0" smtClean="0"/>
              <a:t>МИГ </a:t>
            </a:r>
            <a:r>
              <a:rPr lang="ru-RU" dirty="0" err="1" smtClean="0"/>
              <a:t>трябва</a:t>
            </a:r>
            <a:r>
              <a:rPr lang="ru-RU" dirty="0" smtClean="0"/>
              <a:t> да </a:t>
            </a:r>
            <a:r>
              <a:rPr lang="ru-RU" dirty="0" err="1" smtClean="0"/>
              <a:t>обединяват</a:t>
            </a:r>
            <a:r>
              <a:rPr lang="ru-RU" dirty="0" smtClean="0"/>
              <a:t> </a:t>
            </a:r>
            <a:r>
              <a:rPr lang="ru-RU" dirty="0" err="1" smtClean="0"/>
              <a:t>партньорите</a:t>
            </a:r>
            <a:r>
              <a:rPr lang="ru-RU" dirty="0" smtClean="0"/>
              <a:t> от </a:t>
            </a:r>
            <a:r>
              <a:rPr lang="ru-RU" dirty="0" err="1" smtClean="0"/>
              <a:t>публичния</a:t>
            </a:r>
            <a:r>
              <a:rPr lang="ru-RU" dirty="0" smtClean="0"/>
              <a:t> и </a:t>
            </a:r>
            <a:r>
              <a:rPr lang="ru-RU" dirty="0" err="1" smtClean="0"/>
              <a:t>частния</a:t>
            </a:r>
            <a:r>
              <a:rPr lang="ru-RU" dirty="0" smtClean="0"/>
              <a:t> сектор, да </a:t>
            </a:r>
            <a:r>
              <a:rPr lang="ru-RU" dirty="0" err="1" smtClean="0"/>
              <a:t>бъдат</a:t>
            </a:r>
            <a:r>
              <a:rPr lang="ru-RU" dirty="0" smtClean="0"/>
              <a:t> добре </a:t>
            </a:r>
            <a:r>
              <a:rPr lang="ru-RU" dirty="0" err="1" smtClean="0"/>
              <a:t>балансирани</a:t>
            </a:r>
            <a:r>
              <a:rPr lang="ru-RU" dirty="0" smtClean="0"/>
              <a:t> и </a:t>
            </a:r>
            <a:r>
              <a:rPr lang="ru-RU" dirty="0" err="1" smtClean="0"/>
              <a:t>представителни</a:t>
            </a:r>
            <a:r>
              <a:rPr lang="ru-RU" dirty="0" smtClean="0"/>
              <a:t> за </a:t>
            </a:r>
            <a:r>
              <a:rPr lang="ru-RU" dirty="0" err="1" smtClean="0"/>
              <a:t>съществуващите</a:t>
            </a:r>
            <a:r>
              <a:rPr lang="ru-RU" dirty="0" smtClean="0"/>
              <a:t> </a:t>
            </a:r>
            <a:r>
              <a:rPr lang="ru-RU" dirty="0" err="1" smtClean="0"/>
              <a:t>местни</a:t>
            </a:r>
            <a:r>
              <a:rPr lang="ru-RU" dirty="0" smtClean="0"/>
              <a:t> </a:t>
            </a:r>
            <a:r>
              <a:rPr lang="ru-RU" dirty="0" err="1" smtClean="0"/>
              <a:t>групи</a:t>
            </a:r>
            <a:r>
              <a:rPr lang="ru-RU" dirty="0" smtClean="0"/>
              <a:t> по </a:t>
            </a:r>
            <a:r>
              <a:rPr lang="ru-RU" dirty="0" err="1" smtClean="0"/>
              <a:t>интереси</a:t>
            </a:r>
            <a:r>
              <a:rPr lang="ru-RU" dirty="0" smtClean="0"/>
              <a:t>, </a:t>
            </a:r>
            <a:r>
              <a:rPr lang="ru-RU" dirty="0" err="1" smtClean="0"/>
              <a:t>произлезли</a:t>
            </a:r>
            <a:r>
              <a:rPr lang="ru-RU" dirty="0" smtClean="0"/>
              <a:t> от </a:t>
            </a:r>
            <a:r>
              <a:rPr lang="ru-RU" dirty="0" err="1" smtClean="0"/>
              <a:t>различните</a:t>
            </a:r>
            <a:r>
              <a:rPr lang="ru-RU" dirty="0" smtClean="0"/>
              <a:t> </a:t>
            </a:r>
            <a:r>
              <a:rPr lang="ru-RU" dirty="0" err="1" smtClean="0"/>
              <a:t>социално-икономически</a:t>
            </a:r>
            <a:r>
              <a:rPr lang="ru-RU" dirty="0" smtClean="0"/>
              <a:t> </a:t>
            </a:r>
            <a:r>
              <a:rPr lang="ru-RU" dirty="0" err="1" smtClean="0"/>
              <a:t>сектори</a:t>
            </a:r>
            <a:r>
              <a:rPr lang="ru-RU" dirty="0" smtClean="0"/>
              <a:t> в района. На </a:t>
            </a:r>
            <a:r>
              <a:rPr lang="ru-RU" dirty="0" err="1" smtClean="0"/>
              <a:t>ниво</a:t>
            </a:r>
            <a:r>
              <a:rPr lang="ru-RU" dirty="0" smtClean="0"/>
              <a:t> на </a:t>
            </a:r>
            <a:r>
              <a:rPr lang="ru-RU" dirty="0" err="1" smtClean="0"/>
              <a:t>вземане</a:t>
            </a:r>
            <a:r>
              <a:rPr lang="ru-RU" dirty="0" smtClean="0"/>
              <a:t> на решения, никой от </a:t>
            </a:r>
            <a:r>
              <a:rPr lang="ru-RU" dirty="0" err="1" smtClean="0"/>
              <a:t>партньорите</a:t>
            </a:r>
            <a:r>
              <a:rPr lang="ru-RU" dirty="0" smtClean="0"/>
              <a:t> не </a:t>
            </a:r>
            <a:r>
              <a:rPr lang="ru-RU" dirty="0" err="1" smtClean="0"/>
              <a:t>трябва</a:t>
            </a:r>
            <a:r>
              <a:rPr lang="ru-RU" dirty="0" smtClean="0"/>
              <a:t> да </a:t>
            </a:r>
            <a:r>
              <a:rPr lang="ru-RU" dirty="0" err="1" smtClean="0"/>
              <a:t>има</a:t>
            </a:r>
            <a:r>
              <a:rPr lang="ru-RU" dirty="0" smtClean="0"/>
              <a:t> </a:t>
            </a:r>
            <a:r>
              <a:rPr lang="ru-RU" dirty="0" err="1" smtClean="0"/>
              <a:t>повече</a:t>
            </a:r>
            <a:r>
              <a:rPr lang="ru-RU" dirty="0" smtClean="0"/>
              <a:t> от 49% от </a:t>
            </a:r>
            <a:r>
              <a:rPr lang="ru-RU" dirty="0" err="1" smtClean="0"/>
              <a:t>правата</a:t>
            </a:r>
            <a:r>
              <a:rPr lang="ru-RU" dirty="0" smtClean="0"/>
              <a:t> на глас в МИГ.</a:t>
            </a:r>
          </a:p>
          <a:p>
            <a:r>
              <a:rPr lang="ru-RU" dirty="0" smtClean="0"/>
              <a:t>МИГ </a:t>
            </a:r>
            <a:r>
              <a:rPr lang="ru-RU" dirty="0" err="1" smtClean="0"/>
              <a:t>решават</a:t>
            </a:r>
            <a:r>
              <a:rPr lang="ru-RU" dirty="0" smtClean="0"/>
              <a:t> </a:t>
            </a:r>
            <a:r>
              <a:rPr lang="ru-RU" dirty="0" err="1" smtClean="0"/>
              <a:t>насоките</a:t>
            </a:r>
            <a:r>
              <a:rPr lang="ru-RU" dirty="0" smtClean="0"/>
              <a:t> и </a:t>
            </a:r>
            <a:r>
              <a:rPr lang="ru-RU" dirty="0" err="1" smtClean="0"/>
              <a:t>съдържанието</a:t>
            </a:r>
            <a:r>
              <a:rPr lang="ru-RU" dirty="0" smtClean="0"/>
              <a:t> на </a:t>
            </a:r>
            <a:r>
              <a:rPr lang="ru-RU" dirty="0" err="1" smtClean="0"/>
              <a:t>стратегията</a:t>
            </a:r>
            <a:r>
              <a:rPr lang="ru-RU" dirty="0" smtClean="0"/>
              <a:t> за </a:t>
            </a:r>
            <a:r>
              <a:rPr lang="ru-RU" dirty="0" err="1" smtClean="0"/>
              <a:t>местно</a:t>
            </a:r>
            <a:r>
              <a:rPr lang="ru-RU" dirty="0" smtClean="0"/>
              <a:t> развитие и </a:t>
            </a:r>
            <a:r>
              <a:rPr lang="ru-RU" dirty="0" err="1" smtClean="0"/>
              <a:t>вземат</a:t>
            </a:r>
            <a:r>
              <a:rPr lang="ru-RU" dirty="0" smtClean="0"/>
              <a:t> решения за </a:t>
            </a:r>
            <a:r>
              <a:rPr lang="ru-RU" dirty="0" err="1" smtClean="0"/>
              <a:t>различните</a:t>
            </a:r>
            <a:r>
              <a:rPr lang="ru-RU" dirty="0" smtClean="0"/>
              <a:t> </a:t>
            </a:r>
            <a:r>
              <a:rPr lang="ru-RU" dirty="0" err="1" smtClean="0"/>
              <a:t>проекти</a:t>
            </a:r>
            <a:r>
              <a:rPr lang="ru-RU" dirty="0" smtClean="0"/>
              <a:t>, </a:t>
            </a:r>
            <a:r>
              <a:rPr lang="ru-RU" dirty="0" err="1" smtClean="0"/>
              <a:t>които</a:t>
            </a:r>
            <a:r>
              <a:rPr lang="ru-RU" dirty="0" smtClean="0"/>
              <a:t> </a:t>
            </a:r>
            <a:r>
              <a:rPr lang="ru-RU" dirty="0" err="1" smtClean="0"/>
              <a:t>трябва</a:t>
            </a:r>
            <a:r>
              <a:rPr lang="ru-RU" dirty="0" smtClean="0"/>
              <a:t> да се </a:t>
            </a:r>
            <a:r>
              <a:rPr lang="ru-RU" dirty="0" err="1" smtClean="0"/>
              <a:t>финансират</a:t>
            </a:r>
            <a:r>
              <a:rPr lang="ru-RU" dirty="0" smtClean="0"/>
              <a:t>. </a:t>
            </a:r>
            <a:r>
              <a:rPr lang="ru-RU" dirty="0" err="1" smtClean="0"/>
              <a:t>Реалните</a:t>
            </a:r>
            <a:r>
              <a:rPr lang="ru-RU" dirty="0" smtClean="0"/>
              <a:t> </a:t>
            </a:r>
            <a:r>
              <a:rPr lang="ru-RU" dirty="0" err="1" smtClean="0"/>
              <a:t>плащания</a:t>
            </a:r>
            <a:r>
              <a:rPr lang="ru-RU" dirty="0" smtClean="0"/>
              <a:t> се </a:t>
            </a:r>
            <a:r>
              <a:rPr lang="ru-RU" dirty="0" err="1" smtClean="0"/>
              <a:t>извършват</a:t>
            </a:r>
            <a:r>
              <a:rPr lang="ru-RU" dirty="0" smtClean="0"/>
              <a:t> от </a:t>
            </a:r>
            <a:r>
              <a:rPr lang="ru-RU" dirty="0" err="1" smtClean="0"/>
              <a:t>Разплащателна</a:t>
            </a:r>
            <a:r>
              <a:rPr lang="ru-RU" dirty="0" smtClean="0"/>
              <a:t> </a:t>
            </a:r>
            <a:r>
              <a:rPr lang="ru-RU" dirty="0" err="1" smtClean="0"/>
              <a:t>агенция</a:t>
            </a:r>
            <a:r>
              <a:rPr lang="ru-RU" dirty="0" smtClean="0"/>
              <a:t>, </a:t>
            </a:r>
            <a:r>
              <a:rPr lang="ru-RU" dirty="0" err="1" smtClean="0"/>
              <a:t>която</a:t>
            </a:r>
            <a:r>
              <a:rPr lang="ru-RU" dirty="0" smtClean="0"/>
              <a:t> се </a:t>
            </a:r>
            <a:r>
              <a:rPr lang="ru-RU" dirty="0" err="1" smtClean="0"/>
              <a:t>занимава</a:t>
            </a:r>
            <a:r>
              <a:rPr lang="ru-RU" dirty="0" smtClean="0"/>
              <a:t> с публично </a:t>
            </a:r>
            <a:r>
              <a:rPr lang="ru-RU" dirty="0" err="1" smtClean="0"/>
              <a:t>финансиране</a:t>
            </a:r>
            <a:r>
              <a:rPr lang="ru-RU" dirty="0" smtClean="0"/>
              <a:t>, а не от </a:t>
            </a:r>
            <a:r>
              <a:rPr lang="ru-RU" dirty="0" err="1" smtClean="0"/>
              <a:t>самият</a:t>
            </a:r>
            <a:r>
              <a:rPr lang="ru-RU" dirty="0" smtClean="0"/>
              <a:t> МИГ, но на </a:t>
            </a:r>
            <a:r>
              <a:rPr lang="ru-RU" dirty="0" err="1" smtClean="0"/>
              <a:t>базата</a:t>
            </a:r>
            <a:r>
              <a:rPr lang="ru-RU" dirty="0" smtClean="0"/>
              <a:t> на </a:t>
            </a:r>
            <a:r>
              <a:rPr lang="ru-RU" dirty="0" err="1" smtClean="0"/>
              <a:t>избора</a:t>
            </a:r>
            <a:r>
              <a:rPr lang="ru-RU" dirty="0" smtClean="0"/>
              <a:t> на </a:t>
            </a:r>
            <a:r>
              <a:rPr lang="ru-RU" dirty="0" err="1" smtClean="0"/>
              <a:t>проекти</a:t>
            </a:r>
            <a:r>
              <a:rPr lang="ru-RU" dirty="0" smtClean="0"/>
              <a:t>, </a:t>
            </a:r>
            <a:r>
              <a:rPr lang="ru-RU" dirty="0" err="1" smtClean="0"/>
              <a:t>направен</a:t>
            </a:r>
            <a:r>
              <a:rPr lang="ru-RU" dirty="0" smtClean="0"/>
              <a:t> от МИГ.</a:t>
            </a:r>
          </a:p>
          <a:p>
            <a:endParaRPr lang="bg-BG" dirty="0" smtClean="0"/>
          </a:p>
          <a:p>
            <a:r>
              <a:rPr lang="bg-BG" dirty="0" smtClean="0"/>
              <a:t>4. </a:t>
            </a:r>
            <a:r>
              <a:rPr lang="ru-RU" dirty="0" smtClean="0"/>
              <a:t>ЛИДЕР </a:t>
            </a:r>
            <a:r>
              <a:rPr lang="ru-RU" dirty="0" err="1" smtClean="0"/>
              <a:t>може</a:t>
            </a:r>
            <a:r>
              <a:rPr lang="ru-RU" dirty="0" smtClean="0"/>
              <a:t> да </a:t>
            </a:r>
            <a:r>
              <a:rPr lang="ru-RU" dirty="0" err="1" smtClean="0"/>
              <a:t>играе</a:t>
            </a:r>
            <a:r>
              <a:rPr lang="ru-RU" dirty="0" smtClean="0"/>
              <a:t> важна роля за </a:t>
            </a:r>
            <a:r>
              <a:rPr lang="ru-RU" dirty="0" err="1" smtClean="0"/>
              <a:t>стимулиране</a:t>
            </a:r>
            <a:r>
              <a:rPr lang="ru-RU" dirty="0" smtClean="0"/>
              <a:t> на нови и новаторски подходи за </a:t>
            </a:r>
            <a:r>
              <a:rPr lang="ru-RU" dirty="0" err="1" smtClean="0"/>
              <a:t>развитието</a:t>
            </a:r>
            <a:r>
              <a:rPr lang="ru-RU" dirty="0" smtClean="0"/>
              <a:t> на </a:t>
            </a:r>
            <a:r>
              <a:rPr lang="ru-RU" dirty="0" err="1" smtClean="0"/>
              <a:t>селските</a:t>
            </a:r>
            <a:r>
              <a:rPr lang="ru-RU" dirty="0" smtClean="0"/>
              <a:t> </a:t>
            </a:r>
            <a:r>
              <a:rPr lang="ru-RU" dirty="0" err="1" smtClean="0"/>
              <a:t>райони</a:t>
            </a:r>
            <a:r>
              <a:rPr lang="ru-RU" dirty="0" smtClean="0"/>
              <a:t>. </a:t>
            </a:r>
            <a:r>
              <a:rPr lang="ru-RU" dirty="0" err="1" smtClean="0"/>
              <a:t>Новаторството</a:t>
            </a:r>
            <a:r>
              <a:rPr lang="ru-RU" dirty="0" smtClean="0"/>
              <a:t> </a:t>
            </a:r>
            <a:r>
              <a:rPr lang="ru-RU" dirty="0" err="1" smtClean="0"/>
              <a:t>трябва</a:t>
            </a:r>
            <a:r>
              <a:rPr lang="ru-RU" dirty="0" smtClean="0"/>
              <a:t> да се </a:t>
            </a:r>
            <a:r>
              <a:rPr lang="ru-RU" dirty="0" err="1" smtClean="0"/>
              <a:t>разбира</a:t>
            </a:r>
            <a:r>
              <a:rPr lang="ru-RU" dirty="0" smtClean="0"/>
              <a:t> в широк </a:t>
            </a:r>
            <a:r>
              <a:rPr lang="ru-RU" dirty="0" err="1" smtClean="0"/>
              <a:t>смисъл</a:t>
            </a:r>
            <a:r>
              <a:rPr lang="ru-RU" dirty="0" smtClean="0"/>
              <a:t>. </a:t>
            </a:r>
            <a:r>
              <a:rPr lang="ru-RU" dirty="0" err="1" smtClean="0"/>
              <a:t>Може</a:t>
            </a:r>
            <a:r>
              <a:rPr lang="ru-RU" dirty="0" smtClean="0"/>
              <a:t> да </a:t>
            </a:r>
            <a:r>
              <a:rPr lang="ru-RU" dirty="0" err="1" smtClean="0"/>
              <a:t>означава</a:t>
            </a:r>
            <a:r>
              <a:rPr lang="ru-RU" dirty="0" smtClean="0"/>
              <a:t> </a:t>
            </a:r>
            <a:r>
              <a:rPr lang="ru-RU" dirty="0" err="1" smtClean="0"/>
              <a:t>въвеждането</a:t>
            </a:r>
            <a:r>
              <a:rPr lang="ru-RU" dirty="0" smtClean="0"/>
              <a:t> на нов продукт, на нов </a:t>
            </a:r>
            <a:r>
              <a:rPr lang="ru-RU" dirty="0" err="1" smtClean="0"/>
              <a:t>процес</a:t>
            </a:r>
            <a:r>
              <a:rPr lang="ru-RU" dirty="0" smtClean="0"/>
              <a:t>, на нова организация или на нов </a:t>
            </a:r>
            <a:r>
              <a:rPr lang="ru-RU" dirty="0" err="1" smtClean="0"/>
              <a:t>пазар</a:t>
            </a:r>
            <a:r>
              <a:rPr lang="ru-RU" dirty="0" smtClean="0"/>
              <a:t>. </a:t>
            </a:r>
            <a:r>
              <a:rPr lang="ru-RU" dirty="0" err="1" smtClean="0"/>
              <a:t>Новаторството</a:t>
            </a:r>
            <a:r>
              <a:rPr lang="ru-RU" dirty="0" smtClean="0"/>
              <a:t> в </a:t>
            </a:r>
            <a:r>
              <a:rPr lang="ru-RU" dirty="0" err="1" smtClean="0"/>
              <a:t>селските</a:t>
            </a:r>
            <a:r>
              <a:rPr lang="ru-RU" dirty="0" smtClean="0"/>
              <a:t> </a:t>
            </a:r>
            <a:r>
              <a:rPr lang="ru-RU" dirty="0" err="1" smtClean="0"/>
              <a:t>райони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да </a:t>
            </a:r>
            <a:r>
              <a:rPr lang="ru-RU" dirty="0" err="1" smtClean="0"/>
              <a:t>означава</a:t>
            </a:r>
            <a:r>
              <a:rPr lang="ru-RU" dirty="0" smtClean="0"/>
              <a:t> трансфер и </a:t>
            </a:r>
            <a:r>
              <a:rPr lang="ru-RU" dirty="0" err="1" smtClean="0"/>
              <a:t>адаптиране</a:t>
            </a:r>
            <a:r>
              <a:rPr lang="ru-RU" dirty="0" smtClean="0"/>
              <a:t> на </a:t>
            </a:r>
            <a:r>
              <a:rPr lang="ru-RU" dirty="0" err="1" smtClean="0"/>
              <a:t>иновации</a:t>
            </a:r>
            <a:r>
              <a:rPr lang="ru-RU" dirty="0" smtClean="0"/>
              <a:t>, </a:t>
            </a:r>
            <a:r>
              <a:rPr lang="ru-RU" dirty="0" err="1" smtClean="0"/>
              <a:t>породени</a:t>
            </a:r>
            <a:r>
              <a:rPr lang="ru-RU" dirty="0" smtClean="0"/>
              <a:t> </a:t>
            </a:r>
            <a:r>
              <a:rPr lang="ru-RU" dirty="0" err="1" smtClean="0"/>
              <a:t>другаде</a:t>
            </a:r>
            <a:r>
              <a:rPr lang="ru-RU" dirty="0" smtClean="0"/>
              <a:t>, модернизация на </a:t>
            </a:r>
            <a:r>
              <a:rPr lang="ru-RU" dirty="0" err="1" smtClean="0"/>
              <a:t>традиционни</a:t>
            </a:r>
            <a:r>
              <a:rPr lang="ru-RU" dirty="0" smtClean="0"/>
              <a:t> </a:t>
            </a:r>
            <a:r>
              <a:rPr lang="ru-RU" dirty="0" err="1" smtClean="0"/>
              <a:t>форми</a:t>
            </a:r>
            <a:r>
              <a:rPr lang="ru-RU" dirty="0" smtClean="0"/>
              <a:t> на ноу-хау, или </a:t>
            </a:r>
            <a:r>
              <a:rPr lang="ru-RU" dirty="0" err="1" smtClean="0"/>
              <a:t>намиране</a:t>
            </a:r>
            <a:r>
              <a:rPr lang="ru-RU" dirty="0" smtClean="0"/>
              <a:t> на нови решения на </a:t>
            </a:r>
            <a:r>
              <a:rPr lang="ru-RU" dirty="0" err="1" smtClean="0"/>
              <a:t>устойчиви</a:t>
            </a:r>
            <a:r>
              <a:rPr lang="ru-RU" dirty="0" smtClean="0"/>
              <a:t> </a:t>
            </a:r>
            <a:r>
              <a:rPr lang="ru-RU" dirty="0" err="1" smtClean="0"/>
              <a:t>проблеми</a:t>
            </a:r>
            <a:r>
              <a:rPr lang="ru-RU" dirty="0" smtClean="0"/>
              <a:t> на </a:t>
            </a:r>
            <a:r>
              <a:rPr lang="ru-RU" dirty="0" err="1" smtClean="0"/>
              <a:t>селските</a:t>
            </a:r>
            <a:r>
              <a:rPr lang="ru-RU" dirty="0" smtClean="0"/>
              <a:t> </a:t>
            </a:r>
            <a:r>
              <a:rPr lang="ru-RU" dirty="0" err="1" smtClean="0"/>
              <a:t>райони</a:t>
            </a:r>
            <a:r>
              <a:rPr lang="ru-RU" dirty="0" smtClean="0"/>
              <a:t>.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6D5E8F-0F7A-472F-BEDC-BB0CE527F2F1}" type="slidenum">
              <a:rPr lang="bg-BG" smtClean="0"/>
              <a:pPr>
                <a:defRPr/>
              </a:pPr>
              <a:t>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241382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5.	ЛИДЕР не е </a:t>
            </a:r>
            <a:r>
              <a:rPr lang="ru-RU" dirty="0" err="1" smtClean="0"/>
              <a:t>секторна</a:t>
            </a:r>
            <a:r>
              <a:rPr lang="ru-RU" dirty="0" smtClean="0"/>
              <a:t> </a:t>
            </a:r>
            <a:r>
              <a:rPr lang="ru-RU" dirty="0" err="1" smtClean="0"/>
              <a:t>програма</a:t>
            </a:r>
            <a:r>
              <a:rPr lang="ru-RU" dirty="0" smtClean="0"/>
              <a:t> за развитие; </a:t>
            </a:r>
            <a:r>
              <a:rPr lang="ru-RU" dirty="0" err="1" smtClean="0"/>
              <a:t>стратегията</a:t>
            </a:r>
            <a:r>
              <a:rPr lang="ru-RU" dirty="0" smtClean="0"/>
              <a:t> за </a:t>
            </a:r>
            <a:r>
              <a:rPr lang="ru-RU" dirty="0" err="1" smtClean="0"/>
              <a:t>местно</a:t>
            </a:r>
            <a:r>
              <a:rPr lang="ru-RU" dirty="0" smtClean="0"/>
              <a:t> развитие </a:t>
            </a:r>
            <a:r>
              <a:rPr lang="ru-RU" dirty="0" err="1" smtClean="0"/>
              <a:t>трябва</a:t>
            </a:r>
            <a:r>
              <a:rPr lang="ru-RU" dirty="0" smtClean="0"/>
              <a:t> да </a:t>
            </a:r>
            <a:r>
              <a:rPr lang="ru-RU" dirty="0" err="1" smtClean="0"/>
              <a:t>има</a:t>
            </a:r>
            <a:r>
              <a:rPr lang="ru-RU" dirty="0" smtClean="0"/>
              <a:t> </a:t>
            </a:r>
            <a:r>
              <a:rPr lang="ru-RU" dirty="0" err="1" smtClean="0"/>
              <a:t>мулти-секторна</a:t>
            </a:r>
            <a:r>
              <a:rPr lang="ru-RU" dirty="0" smtClean="0"/>
              <a:t> (много-</a:t>
            </a:r>
            <a:r>
              <a:rPr lang="ru-RU" dirty="0" err="1" smtClean="0"/>
              <a:t>отраслева</a:t>
            </a:r>
            <a:r>
              <a:rPr lang="ru-RU" dirty="0" smtClean="0"/>
              <a:t>) </a:t>
            </a:r>
            <a:r>
              <a:rPr lang="ru-RU" dirty="0" err="1" smtClean="0"/>
              <a:t>насоченост</a:t>
            </a:r>
            <a:r>
              <a:rPr lang="ru-RU" dirty="0" smtClean="0"/>
              <a:t> </a:t>
            </a:r>
            <a:r>
              <a:rPr lang="ru-RU" dirty="0" err="1" smtClean="0"/>
              <a:t>като</a:t>
            </a:r>
            <a:r>
              <a:rPr lang="ru-RU" dirty="0" smtClean="0"/>
              <a:t> </a:t>
            </a:r>
            <a:r>
              <a:rPr lang="ru-RU" dirty="0" err="1" smtClean="0"/>
              <a:t>интегрира</a:t>
            </a:r>
            <a:r>
              <a:rPr lang="ru-RU" dirty="0" smtClean="0"/>
              <a:t> </a:t>
            </a:r>
            <a:r>
              <a:rPr lang="ru-RU" dirty="0" err="1" smtClean="0"/>
              <a:t>няколко</a:t>
            </a:r>
            <a:r>
              <a:rPr lang="ru-RU" dirty="0" smtClean="0"/>
              <a:t> сектора на </a:t>
            </a:r>
            <a:r>
              <a:rPr lang="ru-RU" dirty="0" err="1" smtClean="0"/>
              <a:t>дейности</a:t>
            </a:r>
            <a:r>
              <a:rPr lang="ru-RU" dirty="0" smtClean="0"/>
              <a:t>. </a:t>
            </a:r>
            <a:r>
              <a:rPr lang="ru-RU" dirty="0" err="1" smtClean="0"/>
              <a:t>Дейностите</a:t>
            </a:r>
            <a:r>
              <a:rPr lang="ru-RU" dirty="0" smtClean="0"/>
              <a:t> и </a:t>
            </a:r>
            <a:r>
              <a:rPr lang="ru-RU" dirty="0" err="1" smtClean="0"/>
              <a:t>проектите</a:t>
            </a:r>
            <a:r>
              <a:rPr lang="ru-RU" dirty="0" smtClean="0"/>
              <a:t>, </a:t>
            </a:r>
            <a:r>
              <a:rPr lang="ru-RU" dirty="0" err="1" smtClean="0"/>
              <a:t>съдържащи</a:t>
            </a:r>
            <a:r>
              <a:rPr lang="ru-RU" dirty="0" smtClean="0"/>
              <a:t> се в </a:t>
            </a:r>
            <a:r>
              <a:rPr lang="ru-RU" dirty="0" err="1" smtClean="0"/>
              <a:t>местните</a:t>
            </a:r>
            <a:r>
              <a:rPr lang="ru-RU" dirty="0" smtClean="0"/>
              <a:t> стратегии </a:t>
            </a:r>
            <a:r>
              <a:rPr lang="ru-RU" dirty="0" err="1" smtClean="0"/>
              <a:t>трябва</a:t>
            </a:r>
            <a:r>
              <a:rPr lang="ru-RU" dirty="0" smtClean="0"/>
              <a:t> да </a:t>
            </a:r>
            <a:r>
              <a:rPr lang="ru-RU" dirty="0" err="1" smtClean="0"/>
              <a:t>бъдат</a:t>
            </a:r>
            <a:r>
              <a:rPr lang="ru-RU" dirty="0" smtClean="0"/>
              <a:t> </a:t>
            </a:r>
            <a:r>
              <a:rPr lang="ru-RU" dirty="0" err="1" smtClean="0"/>
              <a:t>свързани</a:t>
            </a:r>
            <a:r>
              <a:rPr lang="ru-RU" dirty="0" smtClean="0"/>
              <a:t> и </a:t>
            </a:r>
            <a:r>
              <a:rPr lang="ru-RU" dirty="0" err="1" smtClean="0"/>
              <a:t>координирани</a:t>
            </a:r>
            <a:r>
              <a:rPr lang="ru-RU" dirty="0" smtClean="0"/>
              <a:t> </a:t>
            </a:r>
            <a:r>
              <a:rPr lang="ru-RU" dirty="0" err="1" smtClean="0"/>
              <a:t>като</a:t>
            </a:r>
            <a:r>
              <a:rPr lang="ru-RU" dirty="0" smtClean="0"/>
              <a:t> </a:t>
            </a:r>
            <a:r>
              <a:rPr lang="ru-RU" dirty="0" err="1" smtClean="0"/>
              <a:t>едно</a:t>
            </a:r>
            <a:r>
              <a:rPr lang="ru-RU" dirty="0" smtClean="0"/>
              <a:t> </a:t>
            </a:r>
            <a:r>
              <a:rPr lang="ru-RU" dirty="0" err="1" smtClean="0"/>
              <a:t>свързано</a:t>
            </a:r>
            <a:r>
              <a:rPr lang="ru-RU" dirty="0" smtClean="0"/>
              <a:t> </a:t>
            </a:r>
            <a:r>
              <a:rPr lang="ru-RU" dirty="0" err="1" smtClean="0"/>
              <a:t>цяло</a:t>
            </a:r>
            <a:r>
              <a:rPr lang="ru-RU" dirty="0" smtClean="0"/>
              <a:t>. </a:t>
            </a:r>
            <a:r>
              <a:rPr lang="ru-RU" dirty="0" err="1" smtClean="0"/>
              <a:t>Интегрирането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да </a:t>
            </a:r>
            <a:r>
              <a:rPr lang="ru-RU" dirty="0" err="1" smtClean="0"/>
              <a:t>засяга</a:t>
            </a:r>
            <a:r>
              <a:rPr lang="ru-RU" dirty="0" smtClean="0"/>
              <a:t> </a:t>
            </a:r>
            <a:r>
              <a:rPr lang="ru-RU" dirty="0" err="1" smtClean="0"/>
              <a:t>дейности</a:t>
            </a:r>
            <a:r>
              <a:rPr lang="ru-RU" dirty="0" smtClean="0"/>
              <a:t>, </a:t>
            </a:r>
            <a:r>
              <a:rPr lang="ru-RU" dirty="0" err="1" smtClean="0"/>
              <a:t>извършвани</a:t>
            </a:r>
            <a:r>
              <a:rPr lang="ru-RU" dirty="0" smtClean="0"/>
              <a:t> в един единствен сектор, </a:t>
            </a:r>
            <a:r>
              <a:rPr lang="ru-RU" dirty="0" err="1" smtClean="0"/>
              <a:t>всички</a:t>
            </a:r>
            <a:r>
              <a:rPr lang="ru-RU" dirty="0" smtClean="0"/>
              <a:t> </a:t>
            </a:r>
            <a:r>
              <a:rPr lang="ru-RU" dirty="0" err="1" smtClean="0"/>
              <a:t>програмни</a:t>
            </a:r>
            <a:r>
              <a:rPr lang="ru-RU" dirty="0" smtClean="0"/>
              <a:t> </a:t>
            </a:r>
            <a:r>
              <a:rPr lang="ru-RU" dirty="0" err="1" smtClean="0"/>
              <a:t>дейности</a:t>
            </a:r>
            <a:r>
              <a:rPr lang="ru-RU" dirty="0" smtClean="0"/>
              <a:t> или </a:t>
            </a:r>
            <a:r>
              <a:rPr lang="ru-RU" dirty="0" err="1" smtClean="0"/>
              <a:t>специфични</a:t>
            </a:r>
            <a:r>
              <a:rPr lang="ru-RU" dirty="0" smtClean="0"/>
              <a:t> </a:t>
            </a:r>
            <a:r>
              <a:rPr lang="ru-RU" dirty="0" err="1" smtClean="0"/>
              <a:t>групи</a:t>
            </a:r>
            <a:r>
              <a:rPr lang="ru-RU" dirty="0" smtClean="0"/>
              <a:t> от </a:t>
            </a:r>
            <a:r>
              <a:rPr lang="ru-RU" dirty="0" err="1" smtClean="0"/>
              <a:t>дейности</a:t>
            </a:r>
            <a:r>
              <a:rPr lang="ru-RU" dirty="0" smtClean="0"/>
              <a:t> или, </a:t>
            </a:r>
            <a:r>
              <a:rPr lang="ru-RU" dirty="0" err="1" smtClean="0"/>
              <a:t>най-важното</a:t>
            </a:r>
            <a:r>
              <a:rPr lang="ru-RU" dirty="0" smtClean="0"/>
              <a:t>, </a:t>
            </a:r>
            <a:r>
              <a:rPr lang="ru-RU" dirty="0" err="1" smtClean="0"/>
              <a:t>връзките</a:t>
            </a:r>
            <a:r>
              <a:rPr lang="ru-RU" dirty="0" smtClean="0"/>
              <a:t> между </a:t>
            </a:r>
            <a:r>
              <a:rPr lang="ru-RU" dirty="0" err="1" smtClean="0"/>
              <a:t>различните</a:t>
            </a:r>
            <a:r>
              <a:rPr lang="ru-RU" dirty="0" smtClean="0"/>
              <a:t> </a:t>
            </a:r>
            <a:r>
              <a:rPr lang="ru-RU" dirty="0" err="1" smtClean="0"/>
              <a:t>икономически</a:t>
            </a:r>
            <a:r>
              <a:rPr lang="ru-RU" dirty="0" smtClean="0"/>
              <a:t>, </a:t>
            </a:r>
            <a:r>
              <a:rPr lang="ru-RU" dirty="0" err="1" smtClean="0"/>
              <a:t>социални</a:t>
            </a:r>
            <a:r>
              <a:rPr lang="ru-RU" dirty="0" smtClean="0"/>
              <a:t>, </a:t>
            </a:r>
            <a:r>
              <a:rPr lang="ru-RU" dirty="0" err="1" smtClean="0"/>
              <a:t>екологични</a:t>
            </a:r>
            <a:r>
              <a:rPr lang="ru-RU" dirty="0" smtClean="0"/>
              <a:t> </a:t>
            </a:r>
            <a:r>
              <a:rPr lang="ru-RU" dirty="0" err="1" smtClean="0"/>
              <a:t>участващи</a:t>
            </a:r>
            <a:r>
              <a:rPr lang="ru-RU" dirty="0" smtClean="0"/>
              <a:t> </a:t>
            </a:r>
            <a:r>
              <a:rPr lang="ru-RU" dirty="0" err="1" smtClean="0"/>
              <a:t>действащи</a:t>
            </a:r>
            <a:r>
              <a:rPr lang="ru-RU" dirty="0" smtClean="0"/>
              <a:t> лица и </a:t>
            </a:r>
            <a:r>
              <a:rPr lang="ru-RU" dirty="0" err="1" smtClean="0"/>
              <a:t>сектори</a:t>
            </a:r>
            <a:r>
              <a:rPr lang="ru-RU" dirty="0" smtClean="0"/>
              <a:t>.</a:t>
            </a:r>
            <a:endParaRPr lang="bg-BG" dirty="0" smtClean="0"/>
          </a:p>
          <a:p>
            <a:r>
              <a:rPr lang="ru-RU" dirty="0" smtClean="0"/>
              <a:t>6.	</a:t>
            </a:r>
            <a:r>
              <a:rPr lang="ru-RU" dirty="0" err="1" smtClean="0"/>
              <a:t>Мрежите</a:t>
            </a:r>
            <a:r>
              <a:rPr lang="ru-RU" dirty="0" smtClean="0"/>
              <a:t> </a:t>
            </a:r>
            <a:r>
              <a:rPr lang="ru-RU" dirty="0" err="1" smtClean="0"/>
              <a:t>обхващат</a:t>
            </a:r>
            <a:r>
              <a:rPr lang="ru-RU" dirty="0" smtClean="0"/>
              <a:t> </a:t>
            </a:r>
            <a:r>
              <a:rPr lang="ru-RU" dirty="0" err="1" smtClean="0"/>
              <a:t>обмяна</a:t>
            </a:r>
            <a:r>
              <a:rPr lang="ru-RU" dirty="0" smtClean="0"/>
              <a:t> на </a:t>
            </a:r>
            <a:r>
              <a:rPr lang="ru-RU" dirty="0" err="1" smtClean="0"/>
              <a:t>резултати</a:t>
            </a:r>
            <a:r>
              <a:rPr lang="ru-RU" dirty="0" smtClean="0"/>
              <a:t>, опит и ноу-хау между </a:t>
            </a:r>
            <a:r>
              <a:rPr lang="ru-RU" dirty="0" err="1" smtClean="0"/>
              <a:t>групите</a:t>
            </a:r>
            <a:r>
              <a:rPr lang="ru-RU" dirty="0" smtClean="0"/>
              <a:t> „Лидер", </a:t>
            </a:r>
            <a:r>
              <a:rPr lang="ru-RU" dirty="0" err="1" smtClean="0"/>
              <a:t>селските</a:t>
            </a:r>
            <a:r>
              <a:rPr lang="ru-RU" dirty="0" smtClean="0"/>
              <a:t> </a:t>
            </a:r>
            <a:r>
              <a:rPr lang="ru-RU" dirty="0" err="1" smtClean="0"/>
              <a:t>райони</a:t>
            </a:r>
            <a:r>
              <a:rPr lang="ru-RU" dirty="0" smtClean="0"/>
              <a:t>, </a:t>
            </a:r>
            <a:r>
              <a:rPr lang="ru-RU" dirty="0" err="1" smtClean="0"/>
              <a:t>администрациите</a:t>
            </a:r>
            <a:r>
              <a:rPr lang="ru-RU" dirty="0" smtClean="0"/>
              <a:t> и </a:t>
            </a:r>
            <a:r>
              <a:rPr lang="ru-RU" dirty="0" err="1" smtClean="0"/>
              <a:t>организациите</a:t>
            </a:r>
            <a:r>
              <a:rPr lang="ru-RU" dirty="0" smtClean="0"/>
              <a:t>, </a:t>
            </a:r>
            <a:r>
              <a:rPr lang="ru-RU" dirty="0" err="1" smtClean="0"/>
              <a:t>участващи</a:t>
            </a:r>
            <a:r>
              <a:rPr lang="ru-RU" dirty="0" smtClean="0"/>
              <a:t> в </a:t>
            </a:r>
            <a:r>
              <a:rPr lang="ru-RU" dirty="0" err="1" smtClean="0"/>
              <a:t>развитието</a:t>
            </a:r>
            <a:r>
              <a:rPr lang="ru-RU" dirty="0" smtClean="0"/>
              <a:t> на </a:t>
            </a:r>
            <a:r>
              <a:rPr lang="ru-RU" dirty="0" err="1" smtClean="0"/>
              <a:t>селските</a:t>
            </a:r>
            <a:r>
              <a:rPr lang="ru-RU" dirty="0" smtClean="0"/>
              <a:t> </a:t>
            </a:r>
            <a:r>
              <a:rPr lang="ru-RU" dirty="0" err="1" smtClean="0"/>
              <a:t>райони</a:t>
            </a:r>
            <a:r>
              <a:rPr lang="ru-RU" dirty="0" smtClean="0"/>
              <a:t> в </a:t>
            </a:r>
            <a:r>
              <a:rPr lang="ru-RU" dirty="0" err="1" smtClean="0"/>
              <a:t>рамките</a:t>
            </a:r>
            <a:r>
              <a:rPr lang="ru-RU" dirty="0" smtClean="0"/>
              <a:t> на ЕС, независимо дали </a:t>
            </a:r>
            <a:r>
              <a:rPr lang="ru-RU" dirty="0" err="1" smtClean="0"/>
              <a:t>са</a:t>
            </a:r>
            <a:r>
              <a:rPr lang="ru-RU" dirty="0" smtClean="0"/>
              <a:t> </a:t>
            </a:r>
            <a:r>
              <a:rPr lang="ru-RU" dirty="0" err="1" smtClean="0"/>
              <a:t>директни</a:t>
            </a:r>
            <a:r>
              <a:rPr lang="ru-RU" dirty="0" smtClean="0"/>
              <a:t> </a:t>
            </a:r>
            <a:r>
              <a:rPr lang="ru-RU" dirty="0" err="1" smtClean="0"/>
              <a:t>бенефициенти</a:t>
            </a:r>
            <a:r>
              <a:rPr lang="ru-RU" dirty="0" smtClean="0"/>
              <a:t> по </a:t>
            </a:r>
            <a:r>
              <a:rPr lang="ru-RU" dirty="0" err="1" smtClean="0"/>
              <a:t>програмата</a:t>
            </a:r>
            <a:r>
              <a:rPr lang="ru-RU" dirty="0" smtClean="0"/>
              <a:t> „Лидер". </a:t>
            </a:r>
            <a:r>
              <a:rPr lang="ru-RU" dirty="0" err="1" smtClean="0"/>
              <a:t>Мрежите</a:t>
            </a:r>
            <a:r>
              <a:rPr lang="ru-RU" dirty="0" smtClean="0"/>
              <a:t> </a:t>
            </a:r>
            <a:r>
              <a:rPr lang="ru-RU" dirty="0" err="1" smtClean="0"/>
              <a:t>са</a:t>
            </a:r>
            <a:r>
              <a:rPr lang="ru-RU" dirty="0" smtClean="0"/>
              <a:t> начин за </a:t>
            </a:r>
            <a:r>
              <a:rPr lang="ru-RU" dirty="0" err="1" smtClean="0"/>
              <a:t>споделяне</a:t>
            </a:r>
            <a:r>
              <a:rPr lang="ru-RU" dirty="0" smtClean="0"/>
              <a:t> на </a:t>
            </a:r>
            <a:r>
              <a:rPr lang="ru-RU" dirty="0" err="1" smtClean="0"/>
              <a:t>добрите</a:t>
            </a:r>
            <a:r>
              <a:rPr lang="ru-RU" dirty="0" smtClean="0"/>
              <a:t> практики, за </a:t>
            </a:r>
            <a:r>
              <a:rPr lang="ru-RU" dirty="0" err="1" smtClean="0"/>
              <a:t>разпространяване</a:t>
            </a:r>
            <a:r>
              <a:rPr lang="ru-RU" dirty="0" smtClean="0"/>
              <a:t> на </a:t>
            </a:r>
            <a:r>
              <a:rPr lang="ru-RU" dirty="0" err="1" smtClean="0"/>
              <a:t>иновациите</a:t>
            </a:r>
            <a:r>
              <a:rPr lang="ru-RU" dirty="0" smtClean="0"/>
              <a:t> и </a:t>
            </a:r>
            <a:r>
              <a:rPr lang="ru-RU" dirty="0" err="1" smtClean="0"/>
              <a:t>надграждане</a:t>
            </a:r>
            <a:r>
              <a:rPr lang="ru-RU" dirty="0" smtClean="0"/>
              <a:t> </a:t>
            </a:r>
            <a:r>
              <a:rPr lang="ru-RU" dirty="0" err="1" smtClean="0"/>
              <a:t>върху</a:t>
            </a:r>
            <a:r>
              <a:rPr lang="ru-RU" dirty="0" smtClean="0"/>
              <a:t> </a:t>
            </a:r>
            <a:r>
              <a:rPr lang="ru-RU" dirty="0" err="1" smtClean="0"/>
              <a:t>уроци</a:t>
            </a:r>
            <a:r>
              <a:rPr lang="ru-RU" dirty="0" smtClean="0"/>
              <a:t>, </a:t>
            </a:r>
            <a:r>
              <a:rPr lang="ru-RU" dirty="0" err="1" smtClean="0"/>
              <a:t>получени</a:t>
            </a:r>
            <a:r>
              <a:rPr lang="ru-RU" dirty="0" smtClean="0"/>
              <a:t> от </a:t>
            </a:r>
            <a:r>
              <a:rPr lang="ru-RU" dirty="0" err="1" smtClean="0"/>
              <a:t>местното</a:t>
            </a:r>
            <a:r>
              <a:rPr lang="ru-RU" dirty="0" smtClean="0"/>
              <a:t> развитие на </a:t>
            </a:r>
            <a:r>
              <a:rPr lang="ru-RU" dirty="0" err="1" smtClean="0"/>
              <a:t>селските</a:t>
            </a:r>
            <a:r>
              <a:rPr lang="ru-RU" dirty="0" smtClean="0"/>
              <a:t> </a:t>
            </a:r>
            <a:r>
              <a:rPr lang="ru-RU" dirty="0" err="1" smtClean="0"/>
              <a:t>райони</a:t>
            </a:r>
            <a:r>
              <a:rPr lang="ru-RU" dirty="0" smtClean="0"/>
              <a:t>. </a:t>
            </a:r>
            <a:r>
              <a:rPr lang="ru-RU" dirty="0" err="1" smtClean="0"/>
              <a:t>Мрежите</a:t>
            </a:r>
            <a:r>
              <a:rPr lang="ru-RU" dirty="0" smtClean="0"/>
              <a:t> </a:t>
            </a:r>
            <a:r>
              <a:rPr lang="ru-RU" dirty="0" err="1" smtClean="0"/>
              <a:t>създават</a:t>
            </a:r>
            <a:r>
              <a:rPr lang="ru-RU" dirty="0" smtClean="0"/>
              <a:t> </a:t>
            </a:r>
            <a:r>
              <a:rPr lang="ru-RU" dirty="0" err="1" smtClean="0"/>
              <a:t>връзки</a:t>
            </a:r>
            <a:r>
              <a:rPr lang="ru-RU" dirty="0" smtClean="0"/>
              <a:t> между хора, </a:t>
            </a:r>
            <a:r>
              <a:rPr lang="ru-RU" dirty="0" err="1" smtClean="0"/>
              <a:t>проекти</a:t>
            </a:r>
            <a:r>
              <a:rPr lang="ru-RU" dirty="0" smtClean="0"/>
              <a:t> и </a:t>
            </a:r>
            <a:r>
              <a:rPr lang="ru-RU" dirty="0" err="1" smtClean="0"/>
              <a:t>селски</a:t>
            </a:r>
            <a:r>
              <a:rPr lang="ru-RU" dirty="0" smtClean="0"/>
              <a:t> </a:t>
            </a:r>
            <a:r>
              <a:rPr lang="ru-RU" dirty="0" err="1" smtClean="0"/>
              <a:t>райони</a:t>
            </a:r>
            <a:r>
              <a:rPr lang="ru-RU" dirty="0" smtClean="0"/>
              <a:t> и по </a:t>
            </a:r>
            <a:r>
              <a:rPr lang="ru-RU" dirty="0" err="1" smtClean="0"/>
              <a:t>този</a:t>
            </a:r>
            <a:r>
              <a:rPr lang="ru-RU" dirty="0" smtClean="0"/>
              <a:t> начин </a:t>
            </a:r>
            <a:r>
              <a:rPr lang="ru-RU" dirty="0" err="1" smtClean="0"/>
              <a:t>могат</a:t>
            </a:r>
            <a:r>
              <a:rPr lang="ru-RU" dirty="0" smtClean="0"/>
              <a:t> да </a:t>
            </a:r>
            <a:r>
              <a:rPr lang="ru-RU" dirty="0" err="1" smtClean="0"/>
              <a:t>спомогнат</a:t>
            </a:r>
            <a:r>
              <a:rPr lang="ru-RU" dirty="0" smtClean="0"/>
              <a:t> за </a:t>
            </a:r>
            <a:r>
              <a:rPr lang="ru-RU" dirty="0" err="1" smtClean="0"/>
              <a:t>преодоляване</a:t>
            </a:r>
            <a:r>
              <a:rPr lang="ru-RU" dirty="0" smtClean="0"/>
              <a:t> на </a:t>
            </a:r>
            <a:r>
              <a:rPr lang="ru-RU" dirty="0" err="1" smtClean="0"/>
              <a:t>изолацията</a:t>
            </a:r>
            <a:r>
              <a:rPr lang="ru-RU" dirty="0" smtClean="0"/>
              <a:t>, пред </a:t>
            </a:r>
            <a:r>
              <a:rPr lang="ru-RU" dirty="0" err="1" smtClean="0"/>
              <a:t>която</a:t>
            </a:r>
            <a:r>
              <a:rPr lang="ru-RU" dirty="0" smtClean="0"/>
              <a:t> </a:t>
            </a:r>
            <a:r>
              <a:rPr lang="ru-RU" dirty="0" err="1" smtClean="0"/>
              <a:t>са</a:t>
            </a:r>
            <a:r>
              <a:rPr lang="ru-RU" dirty="0" smtClean="0"/>
              <a:t> </a:t>
            </a:r>
            <a:r>
              <a:rPr lang="ru-RU" dirty="0" err="1" smtClean="0"/>
              <a:t>изправени</a:t>
            </a:r>
            <a:r>
              <a:rPr lang="ru-RU" dirty="0" smtClean="0"/>
              <a:t> </a:t>
            </a:r>
            <a:r>
              <a:rPr lang="ru-RU" dirty="0" err="1" smtClean="0"/>
              <a:t>някои</a:t>
            </a:r>
            <a:r>
              <a:rPr lang="ru-RU" dirty="0" smtClean="0"/>
              <a:t> </a:t>
            </a:r>
            <a:r>
              <a:rPr lang="ru-RU" dirty="0" err="1" smtClean="0"/>
              <a:t>селски</a:t>
            </a:r>
            <a:r>
              <a:rPr lang="ru-RU" dirty="0" smtClean="0"/>
              <a:t> </a:t>
            </a:r>
            <a:r>
              <a:rPr lang="ru-RU" dirty="0" err="1" smtClean="0"/>
              <a:t>райони</a:t>
            </a:r>
            <a:r>
              <a:rPr lang="ru-RU" dirty="0" smtClean="0"/>
              <a:t>.</a:t>
            </a:r>
          </a:p>
          <a:p>
            <a:endParaRPr lang="bg-BG" dirty="0" smtClean="0"/>
          </a:p>
          <a:p>
            <a:r>
              <a:rPr lang="ru-RU" dirty="0" smtClean="0"/>
              <a:t>7.	</a:t>
            </a:r>
            <a:r>
              <a:rPr lang="ru-RU" dirty="0" err="1" smtClean="0"/>
              <a:t>Сътрудничеството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да се </a:t>
            </a:r>
            <a:r>
              <a:rPr lang="ru-RU" dirty="0" err="1" smtClean="0"/>
              <a:t>развие</a:t>
            </a:r>
            <a:r>
              <a:rPr lang="ru-RU" dirty="0" smtClean="0"/>
              <a:t> в </a:t>
            </a:r>
            <a:r>
              <a:rPr lang="ru-RU" dirty="0" err="1" smtClean="0"/>
              <a:t>нещо</a:t>
            </a:r>
            <a:r>
              <a:rPr lang="ru-RU" dirty="0" smtClean="0"/>
              <a:t> </a:t>
            </a:r>
            <a:r>
              <a:rPr lang="ru-RU" dirty="0" err="1" smtClean="0"/>
              <a:t>повече</a:t>
            </a:r>
            <a:r>
              <a:rPr lang="ru-RU" dirty="0" smtClean="0"/>
              <a:t> от </a:t>
            </a:r>
            <a:r>
              <a:rPr lang="ru-RU" dirty="0" err="1" smtClean="0"/>
              <a:t>създаване</a:t>
            </a:r>
            <a:r>
              <a:rPr lang="ru-RU" dirty="0" smtClean="0"/>
              <a:t> на </a:t>
            </a:r>
            <a:r>
              <a:rPr lang="ru-RU" dirty="0" err="1" smtClean="0"/>
              <a:t>контакти</a:t>
            </a:r>
            <a:r>
              <a:rPr lang="ru-RU" dirty="0" smtClean="0"/>
              <a:t>. </a:t>
            </a:r>
            <a:r>
              <a:rPr lang="ru-RU" dirty="0" err="1" smtClean="0"/>
              <a:t>Това</a:t>
            </a:r>
            <a:r>
              <a:rPr lang="ru-RU" dirty="0" smtClean="0"/>
              <a:t> </a:t>
            </a:r>
            <a:r>
              <a:rPr lang="ru-RU" dirty="0" err="1" smtClean="0"/>
              <a:t>включва</a:t>
            </a:r>
            <a:r>
              <a:rPr lang="ru-RU" dirty="0" smtClean="0"/>
              <a:t> </a:t>
            </a:r>
            <a:r>
              <a:rPr lang="ru-RU" dirty="0" err="1" smtClean="0"/>
              <a:t>Местна</a:t>
            </a:r>
            <a:r>
              <a:rPr lang="ru-RU" dirty="0" smtClean="0"/>
              <a:t> инициативна </a:t>
            </a:r>
            <a:r>
              <a:rPr lang="ru-RU" dirty="0" err="1" smtClean="0"/>
              <a:t>група</a:t>
            </a:r>
            <a:r>
              <a:rPr lang="ru-RU" dirty="0" smtClean="0"/>
              <a:t>, </a:t>
            </a:r>
            <a:r>
              <a:rPr lang="ru-RU" dirty="0" err="1" smtClean="0"/>
              <a:t>която</a:t>
            </a:r>
            <a:r>
              <a:rPr lang="ru-RU" dirty="0" smtClean="0"/>
              <a:t> </a:t>
            </a:r>
            <a:r>
              <a:rPr lang="ru-RU" dirty="0" err="1" smtClean="0"/>
              <a:t>предприема</a:t>
            </a:r>
            <a:r>
              <a:rPr lang="ru-RU" dirty="0" smtClean="0"/>
              <a:t> общ проект с друга </a:t>
            </a:r>
            <a:r>
              <a:rPr lang="ru-RU" dirty="0" err="1" smtClean="0"/>
              <a:t>група</a:t>
            </a:r>
            <a:r>
              <a:rPr lang="ru-RU" dirty="0" smtClean="0"/>
              <a:t> „Лидер" или с </a:t>
            </a:r>
            <a:r>
              <a:rPr lang="ru-RU" dirty="0" err="1" smtClean="0"/>
              <a:t>група</a:t>
            </a:r>
            <a:r>
              <a:rPr lang="ru-RU" dirty="0" smtClean="0"/>
              <a:t>, </a:t>
            </a:r>
            <a:r>
              <a:rPr lang="ru-RU" dirty="0" err="1" smtClean="0"/>
              <a:t>използваща</a:t>
            </a:r>
            <a:r>
              <a:rPr lang="ru-RU" dirty="0" smtClean="0"/>
              <a:t> подобен подход в друг регион, страна-</a:t>
            </a:r>
            <a:r>
              <a:rPr lang="ru-RU" dirty="0" err="1" smtClean="0"/>
              <a:t>членка</a:t>
            </a:r>
            <a:r>
              <a:rPr lang="ru-RU" dirty="0" smtClean="0"/>
              <a:t> или </a:t>
            </a:r>
            <a:r>
              <a:rPr lang="ru-RU" dirty="0" err="1" smtClean="0"/>
              <a:t>дори</a:t>
            </a:r>
            <a:r>
              <a:rPr lang="ru-RU" dirty="0" smtClean="0"/>
              <a:t> </a:t>
            </a:r>
            <a:r>
              <a:rPr lang="ru-RU" dirty="0" err="1" smtClean="0"/>
              <a:t>трета</a:t>
            </a:r>
            <a:r>
              <a:rPr lang="ru-RU" dirty="0" smtClean="0"/>
              <a:t> страна.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6D5E8F-0F7A-472F-BEDC-BB0CE527F2F1}" type="slidenum">
              <a:rPr lang="bg-BG" smtClean="0"/>
              <a:pPr>
                <a:defRPr/>
              </a:pPr>
              <a:t>8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241382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6D5E8F-0F7A-472F-BEDC-BB0CE527F2F1}" type="slidenum">
              <a:rPr lang="bg-BG" smtClean="0"/>
              <a:pPr>
                <a:defRPr/>
              </a:pPr>
              <a:t>12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185585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6D5E8F-0F7A-472F-BEDC-BB0CE527F2F1}" type="slidenum">
              <a:rPr lang="bg-BG" smtClean="0"/>
              <a:pPr>
                <a:defRPr/>
              </a:pPr>
              <a:t>13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1855858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6D5E8F-0F7A-472F-BEDC-BB0CE527F2F1}" type="slidenum">
              <a:rPr lang="bg-BG" smtClean="0"/>
              <a:pPr>
                <a:defRPr/>
              </a:pPr>
              <a:t>14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1855858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6D5E8F-0F7A-472F-BEDC-BB0CE527F2F1}" type="slidenum">
              <a:rPr lang="bg-BG" smtClean="0"/>
              <a:pPr>
                <a:defRPr/>
              </a:pPr>
              <a:t>15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185585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6D5E8F-0F7A-472F-BEDC-BB0CE527F2F1}" type="slidenum">
              <a:rPr lang="bg-BG" smtClean="0"/>
              <a:pPr>
                <a:defRPr/>
              </a:pPr>
              <a:t>16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1855858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6D5E8F-0F7A-472F-BEDC-BB0CE527F2F1}" type="slidenum">
              <a:rPr lang="bg-BG" smtClean="0"/>
              <a:pPr>
                <a:defRPr/>
              </a:pPr>
              <a:t>17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1855858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6D5E8F-0F7A-472F-BEDC-BB0CE527F2F1}" type="slidenum">
              <a:rPr lang="bg-BG" smtClean="0"/>
              <a:pPr>
                <a:defRPr/>
              </a:pPr>
              <a:t>18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1855858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6D5E8F-0F7A-472F-BEDC-BB0CE527F2F1}" type="slidenum">
              <a:rPr lang="bg-BG" smtClean="0"/>
              <a:pPr>
                <a:defRPr/>
              </a:pPr>
              <a:t>19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1855858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6D5E8F-0F7A-472F-BEDC-BB0CE527F2F1}" type="slidenum">
              <a:rPr lang="bg-BG" smtClean="0"/>
              <a:pPr>
                <a:defRPr/>
              </a:pPr>
              <a:t>20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1855858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6D5E8F-0F7A-472F-BEDC-BB0CE527F2F1}" type="slidenum">
              <a:rPr lang="bg-BG" smtClean="0"/>
              <a:pPr>
                <a:defRPr/>
              </a:pPr>
              <a:t>21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1855858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6D5E8F-0F7A-472F-BEDC-BB0CE527F2F1}" type="slidenum">
              <a:rPr lang="bg-BG" smtClean="0"/>
              <a:pPr>
                <a:defRPr/>
              </a:pPr>
              <a:t>22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1855858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6D5E8F-0F7A-472F-BEDC-BB0CE527F2F1}" type="slidenum">
              <a:rPr lang="bg-BG" smtClean="0"/>
              <a:pPr>
                <a:defRPr/>
              </a:pPr>
              <a:t>23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1855858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6D5E8F-0F7A-472F-BEDC-BB0CE527F2F1}" type="slidenum">
              <a:rPr lang="bg-BG" smtClean="0"/>
              <a:pPr>
                <a:defRPr/>
              </a:pPr>
              <a:t>24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1855858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6D5E8F-0F7A-472F-BEDC-BB0CE527F2F1}" type="slidenum">
              <a:rPr lang="bg-BG" smtClean="0"/>
              <a:pPr>
                <a:defRPr/>
              </a:pPr>
              <a:t>25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1855858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6D5E8F-0F7A-472F-BEDC-BB0CE527F2F1}" type="slidenum">
              <a:rPr lang="bg-BG" smtClean="0"/>
              <a:pPr>
                <a:defRPr/>
              </a:pPr>
              <a:t>26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185585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98D704-EEC3-4C7C-933C-9478576A9307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23CF6A-FFC0-4BD7-9E8C-A90B2E59CB82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E42B14-9B9B-4427-A7E6-F8AAEC682687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B2BE42-24D0-46FC-9432-E6280FF23A3B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6B0D57-5318-4D76-B917-F142AC413F96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E22F84-BD7C-4B03-9B16-4534830411C1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3CBD36-8A45-419B-A2C5-197D426E76B9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9E8A92-AA85-4C4A-97F6-6D7A1FFDBD74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85CC65-274B-48FF-A676-79A00B171839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CEA11A-6B93-4BDB-A127-4670D014A7A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000000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bg-BG">
              <a:solidFill>
                <a:srgbClr val="000000"/>
              </a:solidFill>
              <a:latin typeface="Lucida Sans Unicod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bg-BG">
              <a:solidFill>
                <a:srgbClr val="000000"/>
              </a:solidFill>
              <a:latin typeface="Lucida Sans Unicode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72A1D47-4E5E-4A42-8376-FE560FA17345}" type="slidenum">
              <a:rPr lang="bg-BG" smtClean="0">
                <a:solidFill>
                  <a:srgbClr val="000000"/>
                </a:solidFill>
                <a:latin typeface="Lucida Sans Unicode"/>
              </a:rPr>
              <a:pPr>
                <a:defRPr/>
              </a:pPr>
              <a:t>‹#›</a:t>
            </a:fld>
            <a:endParaRPr lang="bg-BG">
              <a:solidFill>
                <a:srgbClr val="000000"/>
              </a:solidFill>
              <a:latin typeface="Lucida Sans Unicode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6" r:id="rId1"/>
    <p:sldLayoutId id="2147484177" r:id="rId2"/>
    <p:sldLayoutId id="2147484178" r:id="rId3"/>
    <p:sldLayoutId id="2147484179" r:id="rId4"/>
    <p:sldLayoutId id="2147484180" r:id="rId5"/>
    <p:sldLayoutId id="2147484181" r:id="rId6"/>
    <p:sldLayoutId id="2147484182" r:id="rId7"/>
    <p:sldLayoutId id="2147484183" r:id="rId8"/>
    <p:sldLayoutId id="2147484184" r:id="rId9"/>
    <p:sldLayoutId id="2147484185" r:id="rId10"/>
    <p:sldLayoutId id="2147484186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2594" y="1916832"/>
            <a:ext cx="7772400" cy="1368152"/>
          </a:xfrm>
        </p:spPr>
        <p:txBody>
          <a:bodyPr anchor="t">
            <a:normAutofit fontScale="90000"/>
          </a:bodyPr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Подходът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LEADER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 ЕС</a:t>
            </a: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27784" y="5301208"/>
            <a:ext cx="4104456" cy="910952"/>
          </a:xfrm>
        </p:spPr>
        <p:txBody>
          <a:bodyPr>
            <a:normAutofit/>
          </a:bodyPr>
          <a:lstStyle/>
          <a:p>
            <a:r>
              <a:rPr lang="bg-B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Тутракан – Сливо поле</a:t>
            </a:r>
            <a:endParaRPr lang="bg-BG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bg-B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Януари 2017 </a:t>
            </a:r>
            <a:r>
              <a:rPr lang="bg-B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  <a:p>
            <a:endParaRPr lang="bg-B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98D704-EEC3-4C7C-933C-9478576A9307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bg-BG">
              <a:solidFill>
                <a:srgbClr val="000000"/>
              </a:solidFill>
            </a:endParaRPr>
          </a:p>
        </p:txBody>
      </p:sp>
      <p:pic>
        <p:nvPicPr>
          <p:cNvPr id="7" name="Picture 2" descr="logo PRSR2014-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05145"/>
            <a:ext cx="2562255" cy="1092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logo LEAD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05145"/>
            <a:ext cx="1584176" cy="1092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1299" y="328664"/>
            <a:ext cx="1606445" cy="1069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39540" y="305144"/>
            <a:ext cx="1820892" cy="1092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768566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2" y="548680"/>
            <a:ext cx="8229600" cy="580845"/>
          </a:xfrm>
        </p:spPr>
        <p:txBody>
          <a:bodyPr>
            <a:normAutofit fontScale="90000"/>
          </a:bodyPr>
          <a:lstStyle/>
          <a:p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7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Подходът ЛИДЕР - философия</a:t>
            </a:r>
            <a: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6700" y="1568236"/>
            <a:ext cx="8064896" cy="4267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sz="2000" b="1" u="sng" dirty="0" err="1" smtClean="0">
                <a:solidFill>
                  <a:prstClr val="black"/>
                </a:solidFill>
              </a:rPr>
              <a:t>Подходът</a:t>
            </a:r>
            <a:r>
              <a:rPr lang="ru-RU" sz="2000" b="1" u="sng" dirty="0" smtClean="0">
                <a:solidFill>
                  <a:prstClr val="black"/>
                </a:solidFill>
              </a:rPr>
              <a:t> ЛИДЕР цели:</a:t>
            </a:r>
          </a:p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endParaRPr lang="ru-RU" sz="2000" b="1" u="sng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сдружаване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и </a:t>
            </a:r>
            <a:r>
              <a:rPr lang="ru-RU" dirty="0" err="1">
                <a:solidFill>
                  <a:prstClr val="black"/>
                </a:solidFill>
              </a:rPr>
              <a:t>обединяване</a:t>
            </a:r>
            <a:r>
              <a:rPr lang="ru-RU" dirty="0">
                <a:solidFill>
                  <a:prstClr val="black"/>
                </a:solidFill>
              </a:rPr>
              <a:t> на </a:t>
            </a:r>
            <a:r>
              <a:rPr lang="ru-RU" dirty="0" err="1">
                <a:solidFill>
                  <a:prstClr val="black"/>
                </a:solidFill>
              </a:rPr>
              <a:t>хората</a:t>
            </a:r>
            <a:r>
              <a:rPr lang="ru-RU" dirty="0">
                <a:solidFill>
                  <a:prstClr val="black"/>
                </a:solidFill>
              </a:rPr>
              <a:t> в </a:t>
            </a:r>
            <a:r>
              <a:rPr lang="ru-RU" dirty="0" err="1">
                <a:solidFill>
                  <a:prstClr val="black"/>
                </a:solidFill>
              </a:rPr>
              <a:t>местните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smtClean="0">
                <a:solidFill>
                  <a:prstClr val="black"/>
                </a:solidFill>
              </a:rPr>
              <a:t>общности;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изготвяне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на </a:t>
            </a:r>
            <a:r>
              <a:rPr lang="ru-RU" dirty="0" err="1">
                <a:solidFill>
                  <a:prstClr val="black"/>
                </a:solidFill>
              </a:rPr>
              <a:t>визия</a:t>
            </a:r>
            <a:r>
              <a:rPr lang="ru-RU" dirty="0">
                <a:solidFill>
                  <a:prstClr val="black"/>
                </a:solidFill>
              </a:rPr>
              <a:t> и </a:t>
            </a:r>
            <a:r>
              <a:rPr lang="ru-RU" dirty="0" err="1">
                <a:solidFill>
                  <a:prstClr val="black"/>
                </a:solidFill>
              </a:rPr>
              <a:t>впоследствие</a:t>
            </a:r>
            <a:r>
              <a:rPr lang="ru-RU" dirty="0">
                <a:solidFill>
                  <a:prstClr val="black"/>
                </a:solidFill>
              </a:rPr>
              <a:t> стратегия за развитие на </a:t>
            </a:r>
            <a:r>
              <a:rPr lang="ru-RU" dirty="0" err="1" smtClean="0">
                <a:solidFill>
                  <a:prstClr val="black"/>
                </a:solidFill>
              </a:rPr>
              <a:t>територията</a:t>
            </a:r>
            <a:r>
              <a:rPr lang="ru-RU" dirty="0" smtClean="0">
                <a:solidFill>
                  <a:prstClr val="black"/>
                </a:solidFill>
              </a:rPr>
              <a:t> на </a:t>
            </a:r>
            <a:r>
              <a:rPr lang="ru-RU" dirty="0" err="1" smtClean="0">
                <a:solidFill>
                  <a:prstClr val="black"/>
                </a:solidFill>
              </a:rPr>
              <a:t>местната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общност</a:t>
            </a:r>
            <a:r>
              <a:rPr lang="ru-RU" dirty="0" smtClean="0">
                <a:solidFill>
                  <a:prstClr val="black"/>
                </a:solidFill>
              </a:rPr>
              <a:t>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подобряване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на </a:t>
            </a:r>
            <a:r>
              <a:rPr lang="ru-RU" dirty="0" err="1">
                <a:solidFill>
                  <a:prstClr val="black"/>
                </a:solidFill>
              </a:rPr>
              <a:t>условията</a:t>
            </a:r>
            <a:r>
              <a:rPr lang="ru-RU" dirty="0">
                <a:solidFill>
                  <a:prstClr val="black"/>
                </a:solidFill>
              </a:rPr>
              <a:t> за живот на </a:t>
            </a:r>
            <a:r>
              <a:rPr lang="ru-RU" dirty="0" err="1" smtClean="0">
                <a:solidFill>
                  <a:prstClr val="black"/>
                </a:solidFill>
              </a:rPr>
              <a:t>територията</a:t>
            </a:r>
            <a:r>
              <a:rPr lang="ru-RU" dirty="0" smtClean="0">
                <a:solidFill>
                  <a:prstClr val="black"/>
                </a:solidFill>
              </a:rPr>
              <a:t> на </a:t>
            </a:r>
            <a:r>
              <a:rPr lang="ru-RU" dirty="0" err="1" smtClean="0">
                <a:solidFill>
                  <a:prstClr val="black"/>
                </a:solidFill>
              </a:rPr>
              <a:t>местната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общност</a:t>
            </a:r>
            <a:r>
              <a:rPr lang="ru-RU" dirty="0" smtClean="0">
                <a:solidFill>
                  <a:prstClr val="black"/>
                </a:solidFill>
              </a:rPr>
              <a:t>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подкрепа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и развитие на </a:t>
            </a:r>
            <a:r>
              <a:rPr lang="ru-RU" dirty="0" err="1">
                <a:solidFill>
                  <a:prstClr val="black"/>
                </a:solidFill>
              </a:rPr>
              <a:t>характерните</a:t>
            </a:r>
            <a:r>
              <a:rPr lang="ru-RU" dirty="0">
                <a:solidFill>
                  <a:prstClr val="black"/>
                </a:solidFill>
              </a:rPr>
              <a:t> за </a:t>
            </a:r>
            <a:r>
              <a:rPr lang="ru-RU" dirty="0" err="1">
                <a:solidFill>
                  <a:prstClr val="black"/>
                </a:solidFill>
              </a:rPr>
              <a:t>територията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особености</a:t>
            </a:r>
            <a:r>
              <a:rPr lang="ru-RU" dirty="0" smtClean="0">
                <a:solidFill>
                  <a:prstClr val="black"/>
                </a:solidFill>
              </a:rPr>
              <a:t>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smtClean="0">
                <a:solidFill>
                  <a:prstClr val="black"/>
                </a:solidFill>
              </a:rPr>
              <a:t>развитие </a:t>
            </a:r>
            <a:r>
              <a:rPr lang="ru-RU" dirty="0">
                <a:solidFill>
                  <a:prstClr val="black"/>
                </a:solidFill>
              </a:rPr>
              <a:t>на </a:t>
            </a:r>
            <a:r>
              <a:rPr lang="ru-RU" dirty="0" err="1">
                <a:solidFill>
                  <a:prstClr val="black"/>
                </a:solidFill>
              </a:rPr>
              <a:t>местните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smtClean="0">
                <a:solidFill>
                  <a:prstClr val="black"/>
                </a:solidFill>
              </a:rPr>
              <a:t>общности.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9" name="Picture 2" descr="logo PRSR2014-20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823041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logo LEA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823041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835058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823040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6032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2" y="692696"/>
            <a:ext cx="8229600" cy="580845"/>
          </a:xfrm>
        </p:spPr>
        <p:txBody>
          <a:bodyPr>
            <a:normAutofit fontScale="90000"/>
          </a:bodyPr>
          <a:lstStyle/>
          <a:p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7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Подходът ЛИДЕР - философия</a:t>
            </a:r>
            <a: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8550" y="2060848"/>
            <a:ext cx="806489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sz="2000" b="1" u="sng" dirty="0" err="1" smtClean="0">
                <a:solidFill>
                  <a:prstClr val="black"/>
                </a:solidFill>
              </a:rPr>
              <a:t>Основни</a:t>
            </a:r>
            <a:r>
              <a:rPr lang="ru-RU" sz="2000" b="1" u="sng" dirty="0" smtClean="0">
                <a:solidFill>
                  <a:prstClr val="black"/>
                </a:solidFill>
              </a:rPr>
              <a:t> характеристики на подхода ЛИДЕР:</a:t>
            </a:r>
          </a:p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endParaRPr lang="ru-RU" sz="2000" b="1" u="sng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основава</a:t>
            </a:r>
            <a:r>
              <a:rPr lang="ru-RU" dirty="0" smtClean="0">
                <a:solidFill>
                  <a:prstClr val="black"/>
                </a:solidFill>
              </a:rPr>
              <a:t> се на </a:t>
            </a:r>
            <a:r>
              <a:rPr lang="ru-RU" dirty="0">
                <a:solidFill>
                  <a:prstClr val="black"/>
                </a:solidFill>
              </a:rPr>
              <a:t>подхода „</a:t>
            </a:r>
            <a:r>
              <a:rPr lang="ru-RU" dirty="0" err="1">
                <a:solidFill>
                  <a:prstClr val="black"/>
                </a:solidFill>
              </a:rPr>
              <a:t>отдолу</a:t>
            </a:r>
            <a:r>
              <a:rPr lang="ru-RU" dirty="0">
                <a:solidFill>
                  <a:prstClr val="black"/>
                </a:solidFill>
              </a:rPr>
              <a:t> – </a:t>
            </a:r>
            <a:r>
              <a:rPr lang="ru-RU" dirty="0" err="1">
                <a:solidFill>
                  <a:prstClr val="black"/>
                </a:solidFill>
              </a:rPr>
              <a:t>нагоре</a:t>
            </a:r>
            <a:r>
              <a:rPr lang="ru-RU" dirty="0">
                <a:solidFill>
                  <a:prstClr val="black"/>
                </a:solidFill>
              </a:rPr>
              <a:t>”;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териториален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подход;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установяване</a:t>
            </a:r>
            <a:r>
              <a:rPr lang="ru-RU" dirty="0" smtClean="0">
                <a:solidFill>
                  <a:prstClr val="black"/>
                </a:solidFill>
              </a:rPr>
              <a:t> на </a:t>
            </a:r>
            <a:r>
              <a:rPr lang="ru-RU" dirty="0" err="1" smtClean="0">
                <a:solidFill>
                  <a:prstClr val="black"/>
                </a:solidFill>
              </a:rPr>
              <a:t>местни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партньорства</a:t>
            </a:r>
            <a:r>
              <a:rPr lang="ru-RU" dirty="0" smtClean="0">
                <a:solidFill>
                  <a:prstClr val="black"/>
                </a:solidFill>
              </a:rPr>
              <a:t>;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иновативен</a:t>
            </a:r>
            <a:r>
              <a:rPr lang="ru-RU" dirty="0" smtClean="0">
                <a:solidFill>
                  <a:prstClr val="black"/>
                </a:solidFill>
              </a:rPr>
              <a:t> подход;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</p:txBody>
      </p:sp>
      <p:pic>
        <p:nvPicPr>
          <p:cNvPr id="9" name="Picture 2" descr="logo PRSR2014-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823041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logo LEAD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823041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835058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823040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405580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E22F84-BD7C-4B03-9B16-4534830411C1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15616" y="197346"/>
            <a:ext cx="727280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r>
              <a:rPr lang="bg-BG" dirty="0" smtClean="0"/>
              <a:t>1. </a:t>
            </a:r>
            <a:r>
              <a:rPr lang="ru-RU" dirty="0" smtClean="0">
                <a:solidFill>
                  <a:srgbClr val="FF0000"/>
                </a:solidFill>
              </a:rPr>
              <a:t>ЛИДЕР се основава на подхода „отдолу – нагоре”</a:t>
            </a:r>
            <a:r>
              <a:rPr lang="ru-RU" dirty="0" smtClean="0"/>
              <a:t>, стъпвайки на разбирането, че поради разнообразието на селските райони в Европа, стратегиите за развитие са много по-ефективни и ефикасни, ако се разработват и прилагат на местно ниво от местните участници. </a:t>
            </a:r>
          </a:p>
          <a:p>
            <a:r>
              <a:rPr lang="ru-RU" dirty="0" smtClean="0"/>
              <a:t>Подходът „отдолу-нагоре" означава, че местните действащи лица участват във вземането на решения за стратегията и избора на приоритети, които да бъдат следвани в местната общност.</a:t>
            </a:r>
          </a:p>
          <a:p>
            <a:r>
              <a:rPr lang="ru-RU" dirty="0" smtClean="0"/>
              <a:t>Политиките в селските райони, които следват този подход, трябва да бъдат подготвяни и изпълнявани по-начин, който е най-подходящ за нуждите на общността, която обслужват. Една от възможностите да се осигури това е чрез включване на местните заинтересовани лица в целия процес на разработване, прилагане и оценка на стратегиите.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E22F84-BD7C-4B03-9B16-4534830411C1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31640" y="332656"/>
            <a:ext cx="64807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g-BG" dirty="0" smtClean="0"/>
          </a:p>
          <a:p>
            <a:endParaRPr lang="bg-BG" dirty="0" smtClean="0"/>
          </a:p>
          <a:p>
            <a:r>
              <a:rPr lang="bg-BG" dirty="0" smtClean="0"/>
              <a:t>2. </a:t>
            </a:r>
            <a:r>
              <a:rPr lang="ru-RU" dirty="0" smtClean="0">
                <a:solidFill>
                  <a:srgbClr val="FF0000"/>
                </a:solidFill>
              </a:rPr>
              <a:t>Териториалният подход на ЛИДЕР</a:t>
            </a:r>
            <a:r>
              <a:rPr lang="ru-RU" dirty="0" smtClean="0"/>
              <a:t> предполага малка, хомогенна, социално свързана територия, често характеризирана от общи традиции, местна идентичност, чувство за принадлежност или общи нужди и очаквания, като целеви район за осъществяване на дадена политика. По този начин се улеснява опознаването на местните силни и слаби страни, заплахи и възможности, вътрешен потенциал и идентифицирането на основните проблеми, забавящи устойчивото развитие. В тази връзка е и изискването населението на територията на МИГ да е между 10 000 и 150 000 души. </a:t>
            </a:r>
          </a:p>
          <a:p>
            <a:r>
              <a:rPr lang="ru-RU" dirty="0" smtClean="0"/>
              <a:t>Този подход позволява дейностите да бъдат проектирани по-прецизно, за да отговарят на реалните нужди и на местните конкурентни предимства. Избраният район трябва да бъде еднороден и да има достатъчна критична маса по отношение на човешки, финансови и икономически ресурси за поддържане на жизнена местна стратегия за развитие.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E22F84-BD7C-4B03-9B16-4534830411C1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15616" y="620688"/>
            <a:ext cx="705678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/>
              <a:t>3.</a:t>
            </a:r>
            <a:r>
              <a:rPr lang="bg-BG" dirty="0" smtClean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Установяването на местни партньорства, познато под името „Местна инициативна група"</a:t>
            </a:r>
            <a:r>
              <a:rPr lang="ru-RU" dirty="0" smtClean="0"/>
              <a:t> е оригинална и важна черта от подхода „Лидер". МИГ има за цел да идентифицира и осъществи стратегията за местно развитие, като взема решения за разпределянето на финансовите ресурси и управлението им.</a:t>
            </a:r>
          </a:p>
          <a:p>
            <a:r>
              <a:rPr lang="ru-RU" dirty="0" smtClean="0"/>
              <a:t>МИГ трябва да обединяват партньорите от публичния и частния сектор, да бъдат добре балансирани и представителни за съществуващите местни групи по интереси, произлезли от различните социално-икономически сектори в района. На ниво на вземане на решения, никой от партньорите не трябва да има повече от 49% от правата на глас в МИГ.</a:t>
            </a:r>
          </a:p>
          <a:p>
            <a:r>
              <a:rPr lang="ru-RU" dirty="0" smtClean="0"/>
              <a:t>МИГ решават насоките и съдържанието на стратегията за местно развитие и вземат решения за различните проекти, които трябва да се финансират. Реалните плащания се извършват от Разплащателна агенция, която се занимава с публично финансиране, а не от самият МИГ, но на базата на избора на проекти, направен от МИГ.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E22F84-BD7C-4B03-9B16-4534830411C1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75656" y="1443841"/>
            <a:ext cx="63367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/>
              <a:t>4. </a:t>
            </a:r>
            <a:r>
              <a:rPr lang="ru-RU" dirty="0" smtClean="0">
                <a:solidFill>
                  <a:srgbClr val="FF0000"/>
                </a:solidFill>
              </a:rPr>
              <a:t>ЛИДЕР може да играе важна роля за стимулиране на нови и новаторски подходи</a:t>
            </a:r>
            <a:r>
              <a:rPr lang="ru-RU" dirty="0" smtClean="0"/>
              <a:t> за развитието на селските райони. Новаторството трябва да се разбира в широк смисъл. Може да означава въвеждането на нов продукт, на нов процес, на нова организация или на нов пазар. Новаторството в селските райони може да означава трансфер и адаптиране на иновации, породени другаде, модернизация на традиционни форми на ноу-хау, или намиране на нови решения на устойчиви проблеми на селските райони.</a:t>
            </a:r>
            <a:endParaRPr lang="bg-BG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2" y="692696"/>
            <a:ext cx="8229600" cy="580845"/>
          </a:xfrm>
        </p:spPr>
        <p:txBody>
          <a:bodyPr>
            <a:normAutofit fontScale="90000"/>
          </a:bodyPr>
          <a:lstStyle/>
          <a:p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7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Подходът ЛИДЕР - философия</a:t>
            </a:r>
            <a: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8550" y="2060848"/>
            <a:ext cx="806489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sz="2000" b="1" u="sng" dirty="0" err="1" smtClean="0">
                <a:solidFill>
                  <a:prstClr val="black"/>
                </a:solidFill>
              </a:rPr>
              <a:t>Основни</a:t>
            </a:r>
            <a:r>
              <a:rPr lang="ru-RU" sz="2000" b="1" u="sng" dirty="0" smtClean="0">
                <a:solidFill>
                  <a:prstClr val="black"/>
                </a:solidFill>
              </a:rPr>
              <a:t> характеристики на подхода ЛИДЕР:</a:t>
            </a:r>
          </a:p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endParaRPr lang="ru-RU" sz="2000" b="1" u="sng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мулти-секторна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насоченост</a:t>
            </a:r>
            <a:r>
              <a:rPr lang="ru-RU" dirty="0" smtClean="0">
                <a:solidFill>
                  <a:prstClr val="black"/>
                </a:solidFill>
              </a:rPr>
              <a:t>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smtClean="0">
                <a:solidFill>
                  <a:prstClr val="black"/>
                </a:solidFill>
              </a:rPr>
              <a:t>работа в мрежа;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развиване</a:t>
            </a:r>
            <a:r>
              <a:rPr lang="ru-RU" dirty="0" smtClean="0">
                <a:solidFill>
                  <a:prstClr val="black"/>
                </a:solidFill>
              </a:rPr>
              <a:t> на </a:t>
            </a:r>
            <a:r>
              <a:rPr lang="ru-RU" dirty="0" err="1" smtClean="0">
                <a:solidFill>
                  <a:prstClr val="black"/>
                </a:solidFill>
              </a:rPr>
              <a:t>сътрудничеството</a:t>
            </a:r>
            <a:r>
              <a:rPr lang="ru-RU" dirty="0" smtClean="0">
                <a:solidFill>
                  <a:prstClr val="black"/>
                </a:solidFill>
              </a:rPr>
              <a:t>.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</p:txBody>
      </p:sp>
      <p:pic>
        <p:nvPicPr>
          <p:cNvPr id="9" name="Picture 2" descr="logo PRSR2014-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823041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logo LEAD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823041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835058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823040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959617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E22F84-BD7C-4B03-9B16-4534830411C1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43608" y="1166842"/>
            <a:ext cx="684076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/>
              <a:t>ЛИДЕР не е секторна програма за развитие; стратегията за местно развитие трябва да има мулти-секторна (много-отраслева) насоченост като интегрира няколко сектора на дейности. Дейностите и проектите, съдържащи се в местните стратегии трябва да бъдат свързани и координирани като едно свързано цяло. Интегрирането може да засяга дейности, извършвани в един единствен сектор, всички програмни дейности или специфични групи от дейности или, най-важното, връзките между различните икономически, социални, екологични участващи действащи лица и сектори.</a:t>
            </a:r>
            <a:endParaRPr lang="bg-BG" sz="2200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E22F84-BD7C-4B03-9B16-4534830411C1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75656" y="1028342"/>
            <a:ext cx="633670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Мрежите обхващат обмяна на резултати, опит и ноу-хау между групите „Лидер", селските райони, администрациите и организациите, участващи в развитието на селските райони в рамките на ЕС, независимо дали са директни бенефициенти по програмата „Лидер". Мрежите са начин за споделяне на добрите практики, за разпространяване на иновациите и надграждане върху уроци, получени от местното развитие на селските райони. Мрежите създават връзки между хора, проекти и селски райони и по този начин могат да спомогнат за преодоляване на изолацията, пред която са изправени някои селски райони.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E22F84-BD7C-4B03-9B16-4534830411C1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19672" y="2274838"/>
            <a:ext cx="576064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300" dirty="0" smtClean="0"/>
              <a:t>Сътрудничеството може да се развие в нещо повече от създаване на контакти. Това включва Местна инициативна група, която предприема общ проект с друга група „Лидер" или с група, използваща подобен подход в друг регион, страна-членка или дори трета страна.</a:t>
            </a:r>
            <a:endParaRPr lang="bg-BG" sz="2300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bg-BG">
              <a:solidFill>
                <a:srgbClr val="000000"/>
              </a:solidFill>
            </a:endParaRPr>
          </a:p>
        </p:txBody>
      </p:sp>
      <p:pic>
        <p:nvPicPr>
          <p:cNvPr id="18" name="Picture 2" descr="logo PRSR2014-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763449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logo LEAD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763449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775466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763448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79422" y="692696"/>
            <a:ext cx="8229600" cy="5808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9600" dirty="0">
                <a:latin typeface="Arial" panose="020B0604020202020204" pitchFamily="34" charset="0"/>
                <a:cs typeface="Arial" panose="020B0604020202020204" pitchFamily="34" charset="0"/>
              </a:rPr>
              <a:t>Подходът ЛИДЕР - </a:t>
            </a:r>
            <a:r>
              <a:rPr lang="bg-BG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история</a:t>
            </a:r>
            <a:endParaRPr lang="en-US" sz="9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59632" y="1844824"/>
            <a:ext cx="655272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LEADER – </a:t>
            </a:r>
            <a:r>
              <a:rPr lang="en-US" dirty="0" err="1" smtClean="0"/>
              <a:t>Liasion</a:t>
            </a:r>
            <a:r>
              <a:rPr lang="en-US" dirty="0" smtClean="0"/>
              <a:t> Entre Actions de </a:t>
            </a:r>
            <a:r>
              <a:rPr lang="en-US" dirty="0" err="1" smtClean="0"/>
              <a:t>Developpement</a:t>
            </a:r>
            <a:r>
              <a:rPr lang="en-US" dirty="0" smtClean="0"/>
              <a:t> de </a:t>
            </a:r>
            <a:r>
              <a:rPr lang="en-US" dirty="0" err="1" smtClean="0"/>
              <a:t>L’Econmie</a:t>
            </a:r>
            <a:r>
              <a:rPr lang="en-US" dirty="0" smtClean="0"/>
              <a:t> </a:t>
            </a:r>
            <a:r>
              <a:rPr lang="en-US" dirty="0" err="1" smtClean="0"/>
              <a:t>Rurale</a:t>
            </a:r>
            <a:endParaRPr lang="bg-BG" dirty="0" smtClean="0"/>
          </a:p>
          <a:p>
            <a:endParaRPr lang="bg-BG" dirty="0"/>
          </a:p>
          <a:p>
            <a:r>
              <a:rPr lang="bg-BG" dirty="0" smtClean="0"/>
              <a:t>Връзки между дейностите за развитие на селските райони</a:t>
            </a:r>
          </a:p>
          <a:p>
            <a:endParaRPr lang="bg-BG" dirty="0"/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bg-BG" dirty="0">
                <a:solidFill>
                  <a:prstClr val="black"/>
                </a:solidFill>
              </a:rPr>
              <a:t>Започва през 1991 г. като </a:t>
            </a:r>
            <a:r>
              <a:rPr lang="bg-BG" dirty="0" smtClean="0">
                <a:solidFill>
                  <a:prstClr val="black"/>
                </a:solidFill>
              </a:rPr>
              <a:t>„инициатива </a:t>
            </a:r>
            <a:r>
              <a:rPr lang="bg-BG" dirty="0">
                <a:solidFill>
                  <a:prstClr val="black"/>
                </a:solidFill>
              </a:rPr>
              <a:t>на </a:t>
            </a:r>
            <a:r>
              <a:rPr lang="bg-BG" dirty="0" smtClean="0">
                <a:solidFill>
                  <a:prstClr val="black"/>
                </a:solidFill>
              </a:rPr>
              <a:t>общността“ като под този вид съществува до 2006 г.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bg-BG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bg-BG" dirty="0" smtClean="0">
                <a:solidFill>
                  <a:prstClr val="black"/>
                </a:solidFill>
              </a:rPr>
              <a:t>През програмния период 2007 – 2013 г. е интегриран във всички национални/регионални програми за развитие на селските райони – това дава нови възможности за неговото развитие и прилагане в по-голям мащаб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30325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79422" y="692696"/>
            <a:ext cx="8229600" cy="5808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9600" dirty="0">
                <a:latin typeface="Arial" panose="020B0604020202020204" pitchFamily="34" charset="0"/>
                <a:cs typeface="Arial" panose="020B0604020202020204" pitchFamily="34" charset="0"/>
              </a:rPr>
              <a:t>Подходът ЛИДЕР - </a:t>
            </a:r>
            <a:r>
              <a:rPr lang="bg-BG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история</a:t>
            </a:r>
            <a:endParaRPr lang="en-US" sz="9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 descr="F:\ \New Folder\leaderSubCommittee_DG Agri_KJasinskaa_Page_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410550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79422" y="692696"/>
            <a:ext cx="8229600" cy="5808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9600" dirty="0">
                <a:latin typeface="Arial" panose="020B0604020202020204" pitchFamily="34" charset="0"/>
                <a:cs typeface="Arial" panose="020B0604020202020204" pitchFamily="34" charset="0"/>
              </a:rPr>
              <a:t>Подходът ЛИДЕР - </a:t>
            </a:r>
            <a:r>
              <a:rPr lang="bg-BG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история</a:t>
            </a:r>
            <a:endParaRPr lang="en-US" sz="9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 descr="F:\ \New Folder\leaderSubCommittee_DG Agri_KJasinskaa_Page_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3887" y="1326675"/>
            <a:ext cx="6018433" cy="451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692541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79422" y="692696"/>
            <a:ext cx="8229600" cy="5808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9600" dirty="0">
                <a:latin typeface="Arial" panose="020B0604020202020204" pitchFamily="34" charset="0"/>
                <a:cs typeface="Arial" panose="020B0604020202020204" pitchFamily="34" charset="0"/>
              </a:rPr>
              <a:t>Подходът ЛИДЕР - </a:t>
            </a:r>
            <a:r>
              <a:rPr lang="bg-BG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история</a:t>
            </a:r>
            <a:endParaRPr lang="en-US" sz="9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F:\ \New Folder\leaderSubCommittee_DG Agri_KJasinskaa_Page_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0110" y="1728192"/>
            <a:ext cx="6588224" cy="49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908533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bg-BG">
              <a:solidFill>
                <a:srgbClr val="000000"/>
              </a:solidFill>
            </a:endParaRPr>
          </a:p>
        </p:txBody>
      </p:sp>
      <p:pic>
        <p:nvPicPr>
          <p:cNvPr id="18" name="Picture 2" descr="logo PRSR2014-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763449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logo LEAD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763449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775466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763448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79422" y="692696"/>
            <a:ext cx="8229600" cy="5808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9600" dirty="0">
                <a:latin typeface="Arial" panose="020B0604020202020204" pitchFamily="34" charset="0"/>
                <a:cs typeface="Arial" panose="020B0604020202020204" pitchFamily="34" charset="0"/>
              </a:rPr>
              <a:t>Подходът ЛИДЕР - </a:t>
            </a:r>
            <a:r>
              <a:rPr lang="bg-BG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история</a:t>
            </a:r>
            <a:endParaRPr lang="en-US" sz="9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F:\ \New Folder\leaderSubCommittee_DG Agri_KJasinskaa_Page_0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2128" y="756084"/>
            <a:ext cx="6732240" cy="5049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842026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bg-BG">
              <a:solidFill>
                <a:srgbClr val="000000"/>
              </a:solidFill>
            </a:endParaRPr>
          </a:p>
        </p:txBody>
      </p:sp>
      <p:pic>
        <p:nvPicPr>
          <p:cNvPr id="18" name="Picture 2" descr="logo PRSR2014-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763449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logo LEAD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763449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775466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763448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79422" y="692696"/>
            <a:ext cx="8229600" cy="5808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9600" dirty="0">
                <a:latin typeface="Arial" panose="020B0604020202020204" pitchFamily="34" charset="0"/>
                <a:cs typeface="Arial" panose="020B0604020202020204" pitchFamily="34" charset="0"/>
              </a:rPr>
              <a:t>Подходът ЛИДЕР </a:t>
            </a:r>
            <a:r>
              <a:rPr lang="bg-BG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в ЕС</a:t>
            </a:r>
            <a:endParaRPr lang="en-US" sz="9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1016" y="2708920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u="sng" dirty="0"/>
              <a:t>Специален доклад </a:t>
            </a:r>
            <a:r>
              <a:rPr lang="bg-BG" sz="2400" b="1" u="sng" dirty="0" smtClean="0"/>
              <a:t>по подхода ЛИДЕР </a:t>
            </a:r>
            <a:r>
              <a:rPr lang="bg-BG" sz="2400" b="1" u="sng" dirty="0"/>
              <a:t>на </a:t>
            </a:r>
            <a:r>
              <a:rPr lang="bg-BG" sz="2400" b="1" u="sng" dirty="0" smtClean="0"/>
              <a:t>Европейската сметна </a:t>
            </a:r>
            <a:r>
              <a:rPr lang="bg-BG" sz="2400" b="1" u="sng" dirty="0"/>
              <a:t>палата</a:t>
            </a:r>
          </a:p>
        </p:txBody>
      </p:sp>
    </p:spTree>
    <p:extLst>
      <p:ext uri="{BB962C8B-B14F-4D97-AF65-F5344CB8AC3E}">
        <p14:creationId xmlns:p14="http://schemas.microsoft.com/office/powerpoint/2010/main" xmlns="" val="35623889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bg-BG">
              <a:solidFill>
                <a:srgbClr val="000000"/>
              </a:solidFill>
            </a:endParaRPr>
          </a:p>
        </p:txBody>
      </p:sp>
      <p:pic>
        <p:nvPicPr>
          <p:cNvPr id="18" name="Picture 2" descr="logo PRSR2014-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763449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logo LEAD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763449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775466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763448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79422" y="692696"/>
            <a:ext cx="8229600" cy="5808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9600" dirty="0">
                <a:latin typeface="Arial" panose="020B0604020202020204" pitchFamily="34" charset="0"/>
                <a:cs typeface="Arial" panose="020B0604020202020204" pitchFamily="34" charset="0"/>
              </a:rPr>
              <a:t>Подходът ЛИДЕР </a:t>
            </a:r>
            <a:r>
              <a:rPr lang="bg-BG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в ЕС</a:t>
            </a:r>
            <a:endParaRPr lang="en-US" sz="9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1016" y="2708920"/>
            <a:ext cx="7776864" cy="1959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Подходът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ЛИДЕР </a:t>
            </a:r>
            <a:r>
              <a:rPr lang="ru-RU" dirty="0" err="1" smtClean="0">
                <a:solidFill>
                  <a:prstClr val="black"/>
                </a:solidFill>
              </a:rPr>
              <a:t>изпълнен</a:t>
            </a:r>
            <a:r>
              <a:rPr lang="ru-RU" dirty="0" smtClean="0">
                <a:solidFill>
                  <a:prstClr val="black"/>
                </a:solidFill>
              </a:rPr>
              <a:t> ли е </a:t>
            </a:r>
            <a:r>
              <a:rPr lang="ru-RU" dirty="0">
                <a:solidFill>
                  <a:prstClr val="black"/>
                </a:solidFill>
              </a:rPr>
              <a:t>по начин, </a:t>
            </a:r>
            <a:r>
              <a:rPr lang="ru-RU" dirty="0" err="1">
                <a:solidFill>
                  <a:prstClr val="black"/>
                </a:solidFill>
              </a:rPr>
              <a:t>който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smtClean="0">
                <a:solidFill>
                  <a:prstClr val="black"/>
                </a:solidFill>
              </a:rPr>
              <a:t>носи </a:t>
            </a:r>
            <a:r>
              <a:rPr lang="ru-RU" dirty="0" err="1" smtClean="0">
                <a:solidFill>
                  <a:prstClr val="black"/>
                </a:solidFill>
              </a:rPr>
              <a:t>добавена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стойност</a:t>
            </a:r>
            <a:r>
              <a:rPr lang="ru-RU" dirty="0">
                <a:solidFill>
                  <a:prstClr val="black"/>
                </a:solidFill>
              </a:rPr>
              <a:t>?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Ниски</a:t>
            </a:r>
            <a:r>
              <a:rPr lang="ru-RU" dirty="0" smtClean="0">
                <a:solidFill>
                  <a:prstClr val="black"/>
                </a:solidFill>
              </a:rPr>
              <a:t> ли </a:t>
            </a:r>
            <a:r>
              <a:rPr lang="ru-RU" dirty="0" err="1" smtClean="0">
                <a:solidFill>
                  <a:prstClr val="black"/>
                </a:solidFill>
              </a:rPr>
              <a:t>бяха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рисковете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за </a:t>
            </a:r>
            <a:r>
              <a:rPr lang="ru-RU" dirty="0" err="1">
                <a:solidFill>
                  <a:prstClr val="black"/>
                </a:solidFill>
              </a:rPr>
              <a:t>доброто</a:t>
            </a:r>
            <a:r>
              <a:rPr lang="ru-RU" dirty="0">
                <a:solidFill>
                  <a:prstClr val="black"/>
                </a:solidFill>
              </a:rPr>
              <a:t> финансово управление?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Покрит</a:t>
            </a:r>
            <a:r>
              <a:rPr lang="ru-RU" dirty="0" smtClean="0">
                <a:solidFill>
                  <a:prstClr val="black"/>
                </a:solidFill>
              </a:rPr>
              <a:t> период</a:t>
            </a:r>
            <a:r>
              <a:rPr lang="ru-RU" dirty="0">
                <a:solidFill>
                  <a:prstClr val="black"/>
                </a:solidFill>
              </a:rPr>
              <a:t>: </a:t>
            </a:r>
            <a:r>
              <a:rPr lang="ru-RU" dirty="0" smtClean="0">
                <a:solidFill>
                  <a:prstClr val="black"/>
                </a:solidFill>
              </a:rPr>
              <a:t>LEADER+ </a:t>
            </a:r>
            <a:r>
              <a:rPr lang="ru-RU" dirty="0">
                <a:solidFill>
                  <a:prstClr val="black"/>
                </a:solidFill>
              </a:rPr>
              <a:t>и </a:t>
            </a:r>
            <a:r>
              <a:rPr lang="ru-RU" dirty="0" err="1">
                <a:solidFill>
                  <a:prstClr val="black"/>
                </a:solidFill>
              </a:rPr>
              <a:t>началото</a:t>
            </a:r>
            <a:r>
              <a:rPr lang="ru-RU" dirty="0">
                <a:solidFill>
                  <a:prstClr val="black"/>
                </a:solidFill>
              </a:rPr>
              <a:t> на </a:t>
            </a:r>
            <a:r>
              <a:rPr lang="ru-RU" dirty="0" smtClean="0">
                <a:solidFill>
                  <a:prstClr val="black"/>
                </a:solidFill>
              </a:rPr>
              <a:t>ос </a:t>
            </a:r>
            <a:r>
              <a:rPr lang="ru-RU" dirty="0">
                <a:solidFill>
                  <a:prstClr val="black"/>
                </a:solidFill>
              </a:rPr>
              <a:t>4</a:t>
            </a:r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76891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bg-BG">
              <a:solidFill>
                <a:srgbClr val="000000"/>
              </a:solidFill>
            </a:endParaRPr>
          </a:p>
        </p:txBody>
      </p:sp>
      <p:pic>
        <p:nvPicPr>
          <p:cNvPr id="18" name="Picture 2" descr="logo PRSR2014-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763449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logo LEAD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763449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775466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763448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79422" y="692696"/>
            <a:ext cx="8229600" cy="5808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9600" dirty="0">
                <a:latin typeface="Arial" panose="020B0604020202020204" pitchFamily="34" charset="0"/>
                <a:cs typeface="Arial" panose="020B0604020202020204" pitchFamily="34" charset="0"/>
              </a:rPr>
              <a:t>Подходът ЛИДЕР </a:t>
            </a:r>
            <a:r>
              <a:rPr lang="bg-BG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в ЕС</a:t>
            </a:r>
            <a:endParaRPr lang="en-US" sz="9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1016" y="1988840"/>
            <a:ext cx="7776864" cy="3549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b="1" u="sng" dirty="0" err="1" smtClean="0">
                <a:solidFill>
                  <a:prstClr val="black"/>
                </a:solidFill>
              </a:rPr>
              <a:t>Основни</a:t>
            </a:r>
            <a:r>
              <a:rPr lang="ru-RU" b="1" u="sng" dirty="0" smtClean="0">
                <a:solidFill>
                  <a:prstClr val="black"/>
                </a:solidFill>
              </a:rPr>
              <a:t> критики (ЛИДЕР+):</a:t>
            </a:r>
            <a:endParaRPr lang="ru-RU" b="1" u="sng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>
                <a:solidFill>
                  <a:prstClr val="black"/>
                </a:solidFill>
              </a:rPr>
              <a:t>членовете</a:t>
            </a:r>
            <a:r>
              <a:rPr lang="ru-RU" dirty="0">
                <a:solidFill>
                  <a:prstClr val="black"/>
                </a:solidFill>
              </a:rPr>
              <a:t> на МИГ </a:t>
            </a:r>
            <a:r>
              <a:rPr lang="ru-RU" dirty="0" err="1">
                <a:solidFill>
                  <a:prstClr val="black"/>
                </a:solidFill>
              </a:rPr>
              <a:t>са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основните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бенефициенти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на </a:t>
            </a:r>
            <a:r>
              <a:rPr lang="ru-RU" dirty="0" err="1" smtClean="0">
                <a:solidFill>
                  <a:prstClr val="black"/>
                </a:solidFill>
              </a:rPr>
              <a:t>проекти</a:t>
            </a:r>
            <a:r>
              <a:rPr lang="ru-RU" dirty="0" smtClean="0">
                <a:solidFill>
                  <a:prstClr val="black"/>
                </a:solidFill>
              </a:rPr>
              <a:t>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вземането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на </a:t>
            </a:r>
            <a:r>
              <a:rPr lang="ru-RU" dirty="0" smtClean="0">
                <a:solidFill>
                  <a:prstClr val="black"/>
                </a:solidFill>
              </a:rPr>
              <a:t>решения се </a:t>
            </a:r>
            <a:r>
              <a:rPr lang="ru-RU" dirty="0" err="1" smtClean="0">
                <a:solidFill>
                  <a:prstClr val="black"/>
                </a:solidFill>
              </a:rPr>
              <a:t>доминира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от </a:t>
            </a:r>
            <a:r>
              <a:rPr lang="ru-RU" dirty="0" err="1">
                <a:solidFill>
                  <a:prstClr val="black"/>
                </a:solidFill>
              </a:rPr>
              <a:t>местните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smtClean="0">
                <a:solidFill>
                  <a:prstClr val="black"/>
                </a:solidFill>
              </a:rPr>
              <a:t>власти;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smtClean="0">
                <a:solidFill>
                  <a:prstClr val="black"/>
                </a:solidFill>
              </a:rPr>
              <a:t>само </a:t>
            </a:r>
            <a:r>
              <a:rPr lang="ru-RU" dirty="0" err="1">
                <a:solidFill>
                  <a:prstClr val="black"/>
                </a:solidFill>
              </a:rPr>
              <a:t>няколко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smtClean="0">
                <a:solidFill>
                  <a:prstClr val="black"/>
                </a:solidFill>
              </a:rPr>
              <a:t>МИГ </a:t>
            </a:r>
            <a:r>
              <a:rPr lang="ru-RU" dirty="0" err="1">
                <a:solidFill>
                  <a:prstClr val="black"/>
                </a:solidFill>
              </a:rPr>
              <a:t>са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smtClean="0">
                <a:solidFill>
                  <a:prstClr val="black"/>
                </a:solidFill>
              </a:rPr>
              <a:t>били </a:t>
            </a:r>
            <a:r>
              <a:rPr lang="ru-RU" dirty="0" err="1" smtClean="0">
                <a:solidFill>
                  <a:prstClr val="black"/>
                </a:solidFill>
              </a:rPr>
              <a:t>иновативни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и </a:t>
            </a:r>
            <a:r>
              <a:rPr lang="ru-RU" dirty="0" err="1" smtClean="0">
                <a:solidFill>
                  <a:prstClr val="black"/>
                </a:solidFill>
              </a:rPr>
              <a:t>са</a:t>
            </a:r>
            <a:r>
              <a:rPr lang="ru-RU" dirty="0" smtClean="0">
                <a:solidFill>
                  <a:prstClr val="black"/>
                </a:solidFill>
              </a:rPr>
              <a:t> прилагали многосекторни </a:t>
            </a:r>
            <a:r>
              <a:rPr lang="ru-RU" dirty="0">
                <a:solidFill>
                  <a:prstClr val="black"/>
                </a:solidFill>
              </a:rPr>
              <a:t>стратегии и </a:t>
            </a:r>
            <a:r>
              <a:rPr lang="ru-RU" dirty="0" err="1" smtClean="0">
                <a:solidFill>
                  <a:prstClr val="black"/>
                </a:solidFill>
              </a:rPr>
              <a:t>проекти</a:t>
            </a:r>
            <a:r>
              <a:rPr lang="ru-RU" dirty="0" smtClean="0">
                <a:solidFill>
                  <a:prstClr val="black"/>
                </a:solidFill>
              </a:rPr>
              <a:t>;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smtClean="0">
                <a:solidFill>
                  <a:prstClr val="black"/>
                </a:solidFill>
              </a:rPr>
              <a:t>не </a:t>
            </a:r>
            <a:r>
              <a:rPr lang="ru-RU" dirty="0">
                <a:solidFill>
                  <a:prstClr val="black"/>
                </a:solidFill>
              </a:rPr>
              <a:t>е </a:t>
            </a:r>
            <a:r>
              <a:rPr lang="ru-RU" dirty="0" err="1">
                <a:solidFill>
                  <a:prstClr val="black"/>
                </a:solidFill>
              </a:rPr>
              <a:t>имало</a:t>
            </a:r>
            <a:r>
              <a:rPr lang="ru-RU" dirty="0">
                <a:solidFill>
                  <a:prstClr val="black"/>
                </a:solidFill>
              </a:rPr>
              <a:t> наблюдение и оценка на </a:t>
            </a:r>
            <a:r>
              <a:rPr lang="ru-RU" dirty="0" err="1">
                <a:solidFill>
                  <a:prstClr val="black"/>
                </a:solidFill>
              </a:rPr>
              <a:t>нивото</a:t>
            </a:r>
            <a:r>
              <a:rPr lang="ru-RU" dirty="0">
                <a:solidFill>
                  <a:prstClr val="black"/>
                </a:solidFill>
              </a:rPr>
              <a:t> на МИГ, за да се </a:t>
            </a:r>
            <a:r>
              <a:rPr lang="ru-RU" dirty="0" err="1">
                <a:solidFill>
                  <a:prstClr val="black"/>
                </a:solidFill>
              </a:rPr>
              <a:t>измери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въздействието</a:t>
            </a:r>
            <a:r>
              <a:rPr lang="ru-RU" dirty="0">
                <a:solidFill>
                  <a:prstClr val="black"/>
                </a:solidFill>
              </a:rPr>
              <a:t> на </a:t>
            </a:r>
            <a:r>
              <a:rPr lang="ru-RU" dirty="0" err="1">
                <a:solidFill>
                  <a:prstClr val="black"/>
                </a:solidFill>
              </a:rPr>
              <a:t>местните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smtClean="0">
                <a:solidFill>
                  <a:prstClr val="black"/>
                </a:solidFill>
              </a:rPr>
              <a:t>стратегии;</a:t>
            </a:r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99391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bg-BG">
              <a:solidFill>
                <a:srgbClr val="000000"/>
              </a:solidFill>
            </a:endParaRPr>
          </a:p>
        </p:txBody>
      </p:sp>
      <p:pic>
        <p:nvPicPr>
          <p:cNvPr id="18" name="Picture 2" descr="logo PRSR2014-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763449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logo LEAD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763449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775466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763448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79422" y="692696"/>
            <a:ext cx="8229600" cy="5808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9600" dirty="0">
                <a:latin typeface="Arial" panose="020B0604020202020204" pitchFamily="34" charset="0"/>
                <a:cs typeface="Arial" panose="020B0604020202020204" pitchFamily="34" charset="0"/>
              </a:rPr>
              <a:t>Подходът ЛИДЕР </a:t>
            </a:r>
            <a:r>
              <a:rPr lang="bg-BG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в ЕС</a:t>
            </a:r>
            <a:endParaRPr lang="en-US" sz="9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1016" y="1988840"/>
            <a:ext cx="7776864" cy="3549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b="1" u="sng" dirty="0" err="1" smtClean="0">
                <a:solidFill>
                  <a:prstClr val="black"/>
                </a:solidFill>
              </a:rPr>
              <a:t>Основни</a:t>
            </a:r>
            <a:r>
              <a:rPr lang="ru-RU" b="1" u="sng" dirty="0" smtClean="0">
                <a:solidFill>
                  <a:prstClr val="black"/>
                </a:solidFill>
              </a:rPr>
              <a:t> критики (ЛИДЕР+):</a:t>
            </a:r>
            <a:endParaRPr lang="ru-RU" b="1" u="sng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правилата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за конфликт на </a:t>
            </a:r>
            <a:r>
              <a:rPr lang="ru-RU" dirty="0" err="1">
                <a:solidFill>
                  <a:prstClr val="black"/>
                </a:solidFill>
              </a:rPr>
              <a:t>интереси</a:t>
            </a:r>
            <a:r>
              <a:rPr lang="ru-RU" dirty="0">
                <a:solidFill>
                  <a:prstClr val="black"/>
                </a:solidFill>
              </a:rPr>
              <a:t> не </a:t>
            </a:r>
            <a:r>
              <a:rPr lang="ru-RU" dirty="0" err="1">
                <a:solidFill>
                  <a:prstClr val="black"/>
                </a:solidFill>
              </a:rPr>
              <a:t>са</a:t>
            </a:r>
            <a:r>
              <a:rPr lang="ru-RU" dirty="0">
                <a:solidFill>
                  <a:prstClr val="black"/>
                </a:solidFill>
              </a:rPr>
              <a:t> били </a:t>
            </a:r>
            <a:r>
              <a:rPr lang="ru-RU" dirty="0" err="1" smtClean="0">
                <a:solidFill>
                  <a:prstClr val="black"/>
                </a:solidFill>
              </a:rPr>
              <a:t>спазени</a:t>
            </a:r>
            <a:r>
              <a:rPr lang="ru-RU" dirty="0" smtClean="0">
                <a:solidFill>
                  <a:prstClr val="black"/>
                </a:solidFill>
              </a:rPr>
              <a:t>;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финансиране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на </a:t>
            </a:r>
            <a:r>
              <a:rPr lang="ru-RU" dirty="0" err="1">
                <a:solidFill>
                  <a:prstClr val="black"/>
                </a:solidFill>
              </a:rPr>
              <a:t>проекти</a:t>
            </a:r>
            <a:r>
              <a:rPr lang="ru-RU" dirty="0">
                <a:solidFill>
                  <a:prstClr val="black"/>
                </a:solidFill>
              </a:rPr>
              <a:t>, </a:t>
            </a:r>
            <a:r>
              <a:rPr lang="ru-RU" dirty="0" err="1">
                <a:solidFill>
                  <a:prstClr val="black"/>
                </a:solidFill>
              </a:rPr>
              <a:t>които</a:t>
            </a:r>
            <a:r>
              <a:rPr lang="ru-RU" dirty="0">
                <a:solidFill>
                  <a:prstClr val="black"/>
                </a:solidFill>
              </a:rPr>
              <a:t> вече </a:t>
            </a:r>
            <a:r>
              <a:rPr lang="ru-RU" dirty="0" err="1">
                <a:solidFill>
                  <a:prstClr val="black"/>
                </a:solidFill>
              </a:rPr>
              <a:t>са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започнали</a:t>
            </a:r>
            <a:r>
              <a:rPr lang="ru-RU" dirty="0">
                <a:solidFill>
                  <a:prstClr val="black"/>
                </a:solidFill>
              </a:rPr>
              <a:t> или </a:t>
            </a:r>
            <a:r>
              <a:rPr lang="ru-RU" dirty="0" err="1">
                <a:solidFill>
                  <a:prstClr val="black"/>
                </a:solidFill>
              </a:rPr>
              <a:t>са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завършени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усвояването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на </a:t>
            </a:r>
            <a:r>
              <a:rPr lang="ru-RU" dirty="0" err="1">
                <a:solidFill>
                  <a:prstClr val="black"/>
                </a:solidFill>
              </a:rPr>
              <a:t>средствата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smtClean="0">
                <a:solidFill>
                  <a:prstClr val="black"/>
                </a:solidFill>
              </a:rPr>
              <a:t>е </a:t>
            </a:r>
            <a:r>
              <a:rPr lang="ru-RU" dirty="0" err="1" smtClean="0">
                <a:solidFill>
                  <a:prstClr val="black"/>
                </a:solidFill>
              </a:rPr>
              <a:t>по-важно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от </a:t>
            </a:r>
            <a:r>
              <a:rPr lang="ru-RU" dirty="0" err="1">
                <a:solidFill>
                  <a:prstClr val="black"/>
                </a:solidFill>
              </a:rPr>
              <a:t>аспектите</a:t>
            </a:r>
            <a:r>
              <a:rPr lang="ru-RU" dirty="0">
                <a:solidFill>
                  <a:prstClr val="black"/>
                </a:solidFill>
              </a:rPr>
              <a:t> на </a:t>
            </a:r>
            <a:r>
              <a:rPr lang="ru-RU" dirty="0" err="1" smtClean="0">
                <a:solidFill>
                  <a:prstClr val="black"/>
                </a:solidFill>
              </a:rPr>
              <a:t>качеството</a:t>
            </a:r>
            <a:r>
              <a:rPr lang="ru-RU" dirty="0" smtClean="0">
                <a:solidFill>
                  <a:prstClr val="black"/>
                </a:solidFill>
              </a:rPr>
              <a:t>;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негъвкави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и </a:t>
            </a:r>
            <a:r>
              <a:rPr lang="ru-RU" dirty="0" err="1">
                <a:solidFill>
                  <a:prstClr val="black"/>
                </a:solidFill>
              </a:rPr>
              <a:t>дълги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административни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процедури</a:t>
            </a:r>
            <a:r>
              <a:rPr lang="ru-RU" dirty="0">
                <a:solidFill>
                  <a:prstClr val="black"/>
                </a:solidFill>
              </a:rPr>
              <a:t>, </a:t>
            </a:r>
            <a:r>
              <a:rPr lang="ru-RU" dirty="0" err="1">
                <a:solidFill>
                  <a:prstClr val="black"/>
                </a:solidFill>
              </a:rPr>
              <a:t>въпреки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допълнително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финансиране</a:t>
            </a:r>
            <a:r>
              <a:rPr lang="ru-RU" dirty="0">
                <a:solidFill>
                  <a:prstClr val="black"/>
                </a:solidFill>
              </a:rPr>
              <a:t> (</a:t>
            </a:r>
            <a:r>
              <a:rPr lang="ru-RU" dirty="0" err="1">
                <a:solidFill>
                  <a:prstClr val="black"/>
                </a:solidFill>
              </a:rPr>
              <a:t>текущи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разходи</a:t>
            </a:r>
            <a:r>
              <a:rPr lang="ru-RU" dirty="0">
                <a:solidFill>
                  <a:prstClr val="black"/>
                </a:solidFill>
              </a:rPr>
              <a:t>);</a:t>
            </a:r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09218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bg-BG">
              <a:solidFill>
                <a:srgbClr val="000000"/>
              </a:solidFill>
            </a:endParaRPr>
          </a:p>
        </p:txBody>
      </p:sp>
      <p:pic>
        <p:nvPicPr>
          <p:cNvPr id="18" name="Picture 2" descr="logo PRSR2014-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763449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logo LEAD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763449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775466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763448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79422" y="692696"/>
            <a:ext cx="8229600" cy="5808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9600" dirty="0">
                <a:latin typeface="Arial" panose="020B0604020202020204" pitchFamily="34" charset="0"/>
                <a:cs typeface="Arial" panose="020B0604020202020204" pitchFamily="34" charset="0"/>
              </a:rPr>
              <a:t>Подходът ЛИДЕР </a:t>
            </a:r>
            <a:r>
              <a:rPr lang="bg-BG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в ЕС</a:t>
            </a:r>
            <a:endParaRPr lang="en-US" sz="9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1016" y="1988840"/>
            <a:ext cx="7776864" cy="3826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b="1" u="sng" dirty="0" err="1" smtClean="0">
                <a:solidFill>
                  <a:prstClr val="black"/>
                </a:solidFill>
              </a:rPr>
              <a:t>Основни</a:t>
            </a:r>
            <a:r>
              <a:rPr lang="ru-RU" b="1" u="sng" dirty="0" smtClean="0">
                <a:solidFill>
                  <a:prstClr val="black"/>
                </a:solidFill>
              </a:rPr>
              <a:t> критики </a:t>
            </a:r>
            <a:r>
              <a:rPr lang="ru-RU" b="1" u="sng" dirty="0" err="1" smtClean="0">
                <a:solidFill>
                  <a:prstClr val="black"/>
                </a:solidFill>
              </a:rPr>
              <a:t>към</a:t>
            </a:r>
            <a:r>
              <a:rPr lang="ru-RU" b="1" u="sng" dirty="0" smtClean="0">
                <a:solidFill>
                  <a:prstClr val="black"/>
                </a:solidFill>
              </a:rPr>
              <a:t> ЛИДЕР Ос 4:</a:t>
            </a:r>
            <a:endParaRPr lang="ru-RU" b="1" u="sng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страните-членки</a:t>
            </a:r>
            <a:r>
              <a:rPr lang="ru-RU" dirty="0" smtClean="0">
                <a:solidFill>
                  <a:prstClr val="black"/>
                </a:solidFill>
              </a:rPr>
              <a:t> де </a:t>
            </a:r>
            <a:r>
              <a:rPr lang="ru-RU" dirty="0">
                <a:solidFill>
                  <a:prstClr val="black"/>
                </a:solidFill>
              </a:rPr>
              <a:t>факто </a:t>
            </a:r>
            <a:r>
              <a:rPr lang="ru-RU" dirty="0" err="1" smtClean="0">
                <a:solidFill>
                  <a:prstClr val="black"/>
                </a:solidFill>
              </a:rPr>
              <a:t>са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създали</a:t>
            </a:r>
            <a:r>
              <a:rPr lang="ru-RU" dirty="0" smtClean="0">
                <a:solidFill>
                  <a:prstClr val="black"/>
                </a:solidFill>
              </a:rPr>
              <a:t> подход «</a:t>
            </a:r>
            <a:r>
              <a:rPr lang="ru-RU" dirty="0" err="1" smtClean="0">
                <a:solidFill>
                  <a:prstClr val="black"/>
                </a:solidFill>
              </a:rPr>
              <a:t>отгоре-надолу</a:t>
            </a:r>
            <a:r>
              <a:rPr lang="ru-RU" dirty="0" smtClean="0">
                <a:solidFill>
                  <a:prstClr val="black"/>
                </a:solidFill>
              </a:rPr>
              <a:t>»;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smtClean="0">
                <a:solidFill>
                  <a:prstClr val="black"/>
                </a:solidFill>
              </a:rPr>
              <a:t>при </a:t>
            </a:r>
            <a:r>
              <a:rPr lang="ru-RU" dirty="0" err="1" smtClean="0">
                <a:solidFill>
                  <a:prstClr val="black"/>
                </a:solidFill>
              </a:rPr>
              <a:t>одобрението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на ПРСР, </a:t>
            </a:r>
            <a:r>
              <a:rPr lang="ru-RU" dirty="0" err="1" smtClean="0">
                <a:solidFill>
                  <a:prstClr val="black"/>
                </a:solidFill>
              </a:rPr>
              <a:t>комисията</a:t>
            </a:r>
            <a:r>
              <a:rPr lang="ru-RU" dirty="0" smtClean="0">
                <a:solidFill>
                  <a:prstClr val="black"/>
                </a:solidFill>
              </a:rPr>
              <a:t> за </a:t>
            </a:r>
            <a:r>
              <a:rPr lang="ru-RU" dirty="0" err="1" smtClean="0">
                <a:solidFill>
                  <a:prstClr val="black"/>
                </a:solidFill>
              </a:rPr>
              <a:t>избор</a:t>
            </a:r>
            <a:r>
              <a:rPr lang="ru-RU" dirty="0" smtClean="0">
                <a:solidFill>
                  <a:prstClr val="black"/>
                </a:solidFill>
              </a:rPr>
              <a:t> е </a:t>
            </a:r>
            <a:r>
              <a:rPr lang="ru-RU" dirty="0" err="1">
                <a:solidFill>
                  <a:prstClr val="black"/>
                </a:solidFill>
              </a:rPr>
              <a:t>трябвало</a:t>
            </a:r>
            <a:r>
              <a:rPr lang="ru-RU" dirty="0">
                <a:solidFill>
                  <a:prstClr val="black"/>
                </a:solidFill>
              </a:rPr>
              <a:t> да </a:t>
            </a:r>
            <a:r>
              <a:rPr lang="ru-RU" dirty="0" err="1">
                <a:solidFill>
                  <a:prstClr val="black"/>
                </a:solidFill>
              </a:rPr>
              <a:t>проверява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по-подробно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наличието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на </a:t>
            </a:r>
            <a:r>
              <a:rPr lang="ru-RU" dirty="0" err="1">
                <a:solidFill>
                  <a:prstClr val="black"/>
                </a:solidFill>
              </a:rPr>
              <a:t>всички</a:t>
            </a:r>
            <a:r>
              <a:rPr lang="ru-RU" dirty="0">
                <a:solidFill>
                  <a:prstClr val="black"/>
                </a:solidFill>
              </a:rPr>
              <a:t> характеристики на подхода </a:t>
            </a:r>
            <a:r>
              <a:rPr lang="ru-RU" dirty="0" smtClean="0">
                <a:solidFill>
                  <a:prstClr val="black"/>
                </a:solidFill>
              </a:rPr>
              <a:t>ЛИДЕР;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държави-членки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са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smtClean="0">
                <a:solidFill>
                  <a:prstClr val="black"/>
                </a:solidFill>
              </a:rPr>
              <a:t>избрали </a:t>
            </a:r>
            <a:r>
              <a:rPr lang="ru-RU" dirty="0">
                <a:solidFill>
                  <a:prstClr val="black"/>
                </a:solidFill>
              </a:rPr>
              <a:t>"</a:t>
            </a:r>
            <a:r>
              <a:rPr lang="ru-RU" dirty="0" err="1">
                <a:solidFill>
                  <a:prstClr val="black"/>
                </a:solidFill>
              </a:rPr>
              <a:t>слаби</a:t>
            </a:r>
            <a:r>
              <a:rPr lang="ru-RU" dirty="0">
                <a:solidFill>
                  <a:prstClr val="black"/>
                </a:solidFill>
              </a:rPr>
              <a:t>" </a:t>
            </a:r>
            <a:r>
              <a:rPr lang="ru-RU" dirty="0" smtClean="0">
                <a:solidFill>
                  <a:prstClr val="black"/>
                </a:solidFill>
              </a:rPr>
              <a:t>стратегии;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комисията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и </a:t>
            </a:r>
            <a:r>
              <a:rPr lang="ru-RU" dirty="0" err="1">
                <a:solidFill>
                  <a:prstClr val="black"/>
                </a:solidFill>
              </a:rPr>
              <a:t>държавите-членки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са</a:t>
            </a:r>
            <a:r>
              <a:rPr lang="ru-RU" dirty="0">
                <a:solidFill>
                  <a:prstClr val="black"/>
                </a:solidFill>
              </a:rPr>
              <a:t> "</a:t>
            </a:r>
            <a:r>
              <a:rPr lang="ru-RU" dirty="0" err="1">
                <a:solidFill>
                  <a:prstClr val="black"/>
                </a:solidFill>
              </a:rPr>
              <a:t>непретенциозни</a:t>
            </a:r>
            <a:r>
              <a:rPr lang="ru-RU" dirty="0">
                <a:solidFill>
                  <a:prstClr val="black"/>
                </a:solidFill>
              </a:rPr>
              <a:t>" по отношение на ПРСР архитектура и </a:t>
            </a:r>
            <a:r>
              <a:rPr lang="ru-RU" dirty="0" err="1">
                <a:solidFill>
                  <a:prstClr val="black"/>
                </a:solidFill>
              </a:rPr>
              <a:t>избор</a:t>
            </a:r>
            <a:r>
              <a:rPr lang="ru-RU" dirty="0">
                <a:solidFill>
                  <a:prstClr val="black"/>
                </a:solidFill>
              </a:rPr>
              <a:t> на </a:t>
            </a:r>
            <a:r>
              <a:rPr lang="ru-RU" dirty="0" smtClean="0">
                <a:solidFill>
                  <a:prstClr val="black"/>
                </a:solidFill>
              </a:rPr>
              <a:t>МИГ;</a:t>
            </a:r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23776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bg-BG">
              <a:solidFill>
                <a:srgbClr val="000000"/>
              </a:solidFill>
            </a:endParaRPr>
          </a:p>
        </p:txBody>
      </p:sp>
      <p:pic>
        <p:nvPicPr>
          <p:cNvPr id="18" name="Picture 2" descr="logo PRSR2014-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763449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logo LEAD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763449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775466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763448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79422" y="692696"/>
            <a:ext cx="8229600" cy="5808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9600" dirty="0">
                <a:latin typeface="Arial" panose="020B0604020202020204" pitchFamily="34" charset="0"/>
                <a:cs typeface="Arial" panose="020B0604020202020204" pitchFamily="34" charset="0"/>
              </a:rPr>
              <a:t>Подходът ЛИДЕР </a:t>
            </a:r>
            <a:r>
              <a:rPr lang="bg-BG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в ЕС</a:t>
            </a:r>
            <a:endParaRPr lang="en-US" sz="9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1016" y="1988840"/>
            <a:ext cx="8098006" cy="3826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b="1" u="sng" dirty="0" err="1" smtClean="0">
                <a:solidFill>
                  <a:prstClr val="black"/>
                </a:solidFill>
              </a:rPr>
              <a:t>Препоръки</a:t>
            </a:r>
            <a:r>
              <a:rPr lang="ru-RU" b="1" u="sng" dirty="0" smtClean="0">
                <a:solidFill>
                  <a:prstClr val="black"/>
                </a:solidFill>
              </a:rPr>
              <a:t> на </a:t>
            </a:r>
            <a:r>
              <a:rPr lang="ru-RU" b="1" u="sng" dirty="0" err="1" smtClean="0">
                <a:solidFill>
                  <a:prstClr val="black"/>
                </a:solidFill>
              </a:rPr>
              <a:t>Европейската</a:t>
            </a:r>
            <a:r>
              <a:rPr lang="ru-RU" b="1" u="sng" dirty="0" smtClean="0">
                <a:solidFill>
                  <a:prstClr val="black"/>
                </a:solidFill>
              </a:rPr>
              <a:t> </a:t>
            </a:r>
            <a:r>
              <a:rPr lang="ru-RU" b="1" u="sng" dirty="0" err="1" smtClean="0">
                <a:solidFill>
                  <a:prstClr val="black"/>
                </a:solidFill>
              </a:rPr>
              <a:t>сметна</a:t>
            </a:r>
            <a:r>
              <a:rPr lang="ru-RU" b="1" u="sng" dirty="0" smtClean="0">
                <a:solidFill>
                  <a:prstClr val="black"/>
                </a:solidFill>
              </a:rPr>
              <a:t> палата:</a:t>
            </a:r>
            <a:endParaRPr lang="ru-RU" b="1" u="sng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изясняване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и </a:t>
            </a:r>
            <a:r>
              <a:rPr lang="ru-RU" dirty="0" err="1">
                <a:solidFill>
                  <a:prstClr val="black"/>
                </a:solidFill>
              </a:rPr>
              <a:t>прилагане</a:t>
            </a:r>
            <a:r>
              <a:rPr lang="ru-RU" dirty="0">
                <a:solidFill>
                  <a:prstClr val="black"/>
                </a:solidFill>
              </a:rPr>
              <a:t> на </a:t>
            </a:r>
            <a:r>
              <a:rPr lang="ru-RU" dirty="0" err="1" smtClean="0">
                <a:solidFill>
                  <a:prstClr val="black"/>
                </a:solidFill>
              </a:rPr>
              <a:t>изисквания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за </a:t>
            </a:r>
            <a:r>
              <a:rPr lang="ru-RU" dirty="0" err="1">
                <a:solidFill>
                  <a:prstClr val="black"/>
                </a:solidFill>
              </a:rPr>
              <a:t>намаляване</a:t>
            </a:r>
            <a:r>
              <a:rPr lang="ru-RU" dirty="0">
                <a:solidFill>
                  <a:prstClr val="black"/>
                </a:solidFill>
              </a:rPr>
              <a:t> на риска от </a:t>
            </a:r>
            <a:r>
              <a:rPr lang="ru-RU" dirty="0" err="1" smtClean="0">
                <a:solidFill>
                  <a:prstClr val="black"/>
                </a:solidFill>
              </a:rPr>
              <a:t>инертност</a:t>
            </a:r>
            <a:r>
              <a:rPr lang="ru-RU" dirty="0" smtClean="0">
                <a:solidFill>
                  <a:prstClr val="black"/>
                </a:solidFill>
              </a:rPr>
              <a:t>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осигурена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обективна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и </a:t>
            </a:r>
            <a:r>
              <a:rPr lang="ru-RU" dirty="0" err="1">
                <a:solidFill>
                  <a:prstClr val="black"/>
                </a:solidFill>
              </a:rPr>
              <a:t>надлежно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документирана</a:t>
            </a:r>
            <a:r>
              <a:rPr lang="ru-RU" dirty="0">
                <a:solidFill>
                  <a:prstClr val="black"/>
                </a:solidFill>
              </a:rPr>
              <a:t> процедура за подбор на </a:t>
            </a:r>
            <a:r>
              <a:rPr lang="ru-RU" dirty="0" err="1" smtClean="0">
                <a:solidFill>
                  <a:prstClr val="black"/>
                </a:solidFill>
              </a:rPr>
              <a:t>проекти</a:t>
            </a:r>
            <a:r>
              <a:rPr lang="ru-RU" dirty="0" smtClean="0">
                <a:solidFill>
                  <a:prstClr val="black"/>
                </a:solidFill>
              </a:rPr>
              <a:t>;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сигурност</a:t>
            </a:r>
            <a:r>
              <a:rPr lang="ru-RU" dirty="0" smtClean="0">
                <a:solidFill>
                  <a:prstClr val="black"/>
                </a:solidFill>
              </a:rPr>
              <a:t>, че </a:t>
            </a:r>
            <a:r>
              <a:rPr lang="ru-RU" dirty="0" err="1" smtClean="0">
                <a:solidFill>
                  <a:prstClr val="black"/>
                </a:solidFill>
              </a:rPr>
              <a:t>принципът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на </a:t>
            </a:r>
            <a:r>
              <a:rPr lang="ru-RU" dirty="0" err="1">
                <a:solidFill>
                  <a:prstClr val="black"/>
                </a:solidFill>
              </a:rPr>
              <a:t>партньорство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функционира</a:t>
            </a:r>
            <a:r>
              <a:rPr lang="ru-RU" dirty="0">
                <a:solidFill>
                  <a:prstClr val="black"/>
                </a:solidFill>
              </a:rPr>
              <a:t> на </a:t>
            </a:r>
            <a:r>
              <a:rPr lang="ru-RU" dirty="0" smtClean="0">
                <a:solidFill>
                  <a:prstClr val="black"/>
                </a:solidFill>
              </a:rPr>
              <a:t>практика;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>
                <a:solidFill>
                  <a:prstClr val="black"/>
                </a:solidFill>
              </a:rPr>
              <a:t> </a:t>
            </a: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smtClean="0">
                <a:solidFill>
                  <a:prstClr val="black"/>
                </a:solidFill>
              </a:rPr>
              <a:t>солидна </a:t>
            </a:r>
            <a:r>
              <a:rPr lang="ru-RU" dirty="0">
                <a:solidFill>
                  <a:prstClr val="black"/>
                </a:solidFill>
              </a:rPr>
              <a:t>процедура, за </a:t>
            </a:r>
            <a:r>
              <a:rPr lang="ru-RU" dirty="0" err="1" smtClean="0">
                <a:solidFill>
                  <a:prstClr val="black"/>
                </a:solidFill>
              </a:rPr>
              <a:t>избягване</a:t>
            </a:r>
            <a:r>
              <a:rPr lang="ru-RU" dirty="0" smtClean="0">
                <a:solidFill>
                  <a:prstClr val="black"/>
                </a:solidFill>
              </a:rPr>
              <a:t> на </a:t>
            </a:r>
            <a:r>
              <a:rPr lang="ru-RU" dirty="0" err="1">
                <a:solidFill>
                  <a:prstClr val="black"/>
                </a:solidFill>
              </a:rPr>
              <a:t>всякакъв</a:t>
            </a:r>
            <a:r>
              <a:rPr lang="ru-RU" dirty="0">
                <a:solidFill>
                  <a:prstClr val="black"/>
                </a:solidFill>
              </a:rPr>
              <a:t> риск от конфликт на </a:t>
            </a:r>
            <a:r>
              <a:rPr lang="ru-RU" dirty="0" err="1" smtClean="0">
                <a:solidFill>
                  <a:prstClr val="black"/>
                </a:solidFill>
              </a:rPr>
              <a:t>интереси</a:t>
            </a:r>
            <a:r>
              <a:rPr lang="ru-RU" dirty="0" smtClean="0">
                <a:solidFill>
                  <a:prstClr val="black"/>
                </a:solidFill>
              </a:rPr>
              <a:t>;</a:t>
            </a:r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75679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bg-BG">
              <a:solidFill>
                <a:srgbClr val="000000"/>
              </a:solidFill>
            </a:endParaRPr>
          </a:p>
        </p:txBody>
      </p:sp>
      <p:pic>
        <p:nvPicPr>
          <p:cNvPr id="18" name="Picture 2" descr="logo PRSR2014-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763449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logo LEAD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763449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775466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763448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79422" y="692696"/>
            <a:ext cx="8229600" cy="5808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9600" dirty="0">
                <a:latin typeface="Arial" panose="020B0604020202020204" pitchFamily="34" charset="0"/>
                <a:cs typeface="Arial" panose="020B0604020202020204" pitchFamily="34" charset="0"/>
              </a:rPr>
              <a:t>Подходът ЛИДЕР </a:t>
            </a:r>
            <a:r>
              <a:rPr lang="bg-BG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в ЕС</a:t>
            </a:r>
            <a:endParaRPr lang="en-US" sz="9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1016" y="1988840"/>
            <a:ext cx="8098006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b="1" u="sng" dirty="0" err="1" smtClean="0">
                <a:solidFill>
                  <a:prstClr val="black"/>
                </a:solidFill>
              </a:rPr>
              <a:t>Препоръки</a:t>
            </a:r>
            <a:r>
              <a:rPr lang="ru-RU" b="1" u="sng" dirty="0" smtClean="0">
                <a:solidFill>
                  <a:prstClr val="black"/>
                </a:solidFill>
              </a:rPr>
              <a:t> на </a:t>
            </a:r>
            <a:r>
              <a:rPr lang="ru-RU" b="1" u="sng" dirty="0" err="1" smtClean="0">
                <a:solidFill>
                  <a:prstClr val="black"/>
                </a:solidFill>
              </a:rPr>
              <a:t>Европейската</a:t>
            </a:r>
            <a:r>
              <a:rPr lang="ru-RU" b="1" u="sng" dirty="0" smtClean="0">
                <a:solidFill>
                  <a:prstClr val="black"/>
                </a:solidFill>
              </a:rPr>
              <a:t> </a:t>
            </a:r>
            <a:r>
              <a:rPr lang="ru-RU" b="1" u="sng" dirty="0" err="1" smtClean="0">
                <a:solidFill>
                  <a:prstClr val="black"/>
                </a:solidFill>
              </a:rPr>
              <a:t>сметна</a:t>
            </a:r>
            <a:r>
              <a:rPr lang="ru-RU" b="1" u="sng" dirty="0" smtClean="0">
                <a:solidFill>
                  <a:prstClr val="black"/>
                </a:solidFill>
              </a:rPr>
              <a:t> палата:</a:t>
            </a:r>
            <a:endParaRPr lang="ru-RU" b="1" u="sng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сигурност</a:t>
            </a:r>
            <a:r>
              <a:rPr lang="ru-RU" dirty="0" smtClean="0">
                <a:solidFill>
                  <a:prstClr val="black"/>
                </a:solidFill>
              </a:rPr>
              <a:t> в </a:t>
            </a:r>
            <a:r>
              <a:rPr lang="ru-RU" dirty="0" err="1" smtClean="0">
                <a:solidFill>
                  <a:prstClr val="black"/>
                </a:solidFill>
              </a:rPr>
              <a:t>способността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на МИГ </a:t>
            </a:r>
            <a:r>
              <a:rPr lang="ru-RU" dirty="0" smtClean="0">
                <a:solidFill>
                  <a:prstClr val="black"/>
                </a:solidFill>
              </a:rPr>
              <a:t>да </a:t>
            </a:r>
            <a:r>
              <a:rPr lang="ru-RU" dirty="0" err="1" smtClean="0">
                <a:solidFill>
                  <a:prstClr val="black"/>
                </a:solidFill>
              </a:rPr>
              <a:t>разработи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и </a:t>
            </a:r>
            <a:r>
              <a:rPr lang="ru-RU" dirty="0" err="1" smtClean="0">
                <a:solidFill>
                  <a:prstClr val="black"/>
                </a:solidFill>
              </a:rPr>
              <a:t>прилага</a:t>
            </a:r>
            <a:r>
              <a:rPr lang="ru-RU" dirty="0" smtClean="0">
                <a:solidFill>
                  <a:prstClr val="black"/>
                </a:solidFill>
              </a:rPr>
              <a:t>  </a:t>
            </a:r>
            <a:r>
              <a:rPr lang="ru-RU" dirty="0" err="1">
                <a:solidFill>
                  <a:prstClr val="black"/>
                </a:solidFill>
              </a:rPr>
              <a:t>иновативни</a:t>
            </a:r>
            <a:r>
              <a:rPr lang="ru-RU" dirty="0">
                <a:solidFill>
                  <a:prstClr val="black"/>
                </a:solidFill>
              </a:rPr>
              <a:t>, </a:t>
            </a:r>
            <a:r>
              <a:rPr lang="ru-RU" dirty="0" smtClean="0">
                <a:solidFill>
                  <a:prstClr val="black"/>
                </a:solidFill>
              </a:rPr>
              <a:t>многосекторни </a:t>
            </a:r>
            <a:r>
              <a:rPr lang="ru-RU" dirty="0">
                <a:solidFill>
                  <a:prstClr val="black"/>
                </a:solidFill>
              </a:rPr>
              <a:t>стратегии за </a:t>
            </a:r>
            <a:r>
              <a:rPr lang="ru-RU" dirty="0" err="1" smtClean="0">
                <a:solidFill>
                  <a:prstClr val="black"/>
                </a:solidFill>
              </a:rPr>
              <a:t>местно</a:t>
            </a:r>
            <a:r>
              <a:rPr lang="ru-RU" dirty="0" smtClean="0">
                <a:solidFill>
                  <a:prstClr val="black"/>
                </a:solidFill>
              </a:rPr>
              <a:t> развитие;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smtClean="0">
                <a:solidFill>
                  <a:prstClr val="black"/>
                </a:solidFill>
              </a:rPr>
              <a:t>МИГ </a:t>
            </a:r>
            <a:r>
              <a:rPr lang="ru-RU" dirty="0" err="1" smtClean="0">
                <a:solidFill>
                  <a:prstClr val="black"/>
                </a:solidFill>
              </a:rPr>
              <a:t>трябва</a:t>
            </a:r>
            <a:r>
              <a:rPr lang="ru-RU" dirty="0" smtClean="0">
                <a:solidFill>
                  <a:prstClr val="black"/>
                </a:solidFill>
              </a:rPr>
              <a:t> да </a:t>
            </a:r>
            <a:r>
              <a:rPr lang="ru-RU" dirty="0" err="1" smtClean="0">
                <a:solidFill>
                  <a:prstClr val="black"/>
                </a:solidFill>
              </a:rPr>
              <a:t>прилагат</a:t>
            </a:r>
            <a:r>
              <a:rPr lang="ru-RU" dirty="0" smtClean="0">
                <a:solidFill>
                  <a:prstClr val="black"/>
                </a:solidFill>
              </a:rPr>
              <a:t>, </a:t>
            </a:r>
            <a:r>
              <a:rPr lang="ru-RU" dirty="0" err="1">
                <a:solidFill>
                  <a:prstClr val="black"/>
                </a:solidFill>
              </a:rPr>
              <a:t>местни</a:t>
            </a:r>
            <a:r>
              <a:rPr lang="ru-RU" dirty="0">
                <a:solidFill>
                  <a:prstClr val="black"/>
                </a:solidFill>
              </a:rPr>
              <a:t>, </a:t>
            </a:r>
            <a:r>
              <a:rPr lang="ru-RU" dirty="0" err="1">
                <a:solidFill>
                  <a:prstClr val="black"/>
                </a:solidFill>
              </a:rPr>
              <a:t>измерими</a:t>
            </a:r>
            <a:r>
              <a:rPr lang="ru-RU" dirty="0">
                <a:solidFill>
                  <a:prstClr val="black"/>
                </a:solidFill>
              </a:rPr>
              <a:t> цели и </a:t>
            </a:r>
            <a:r>
              <a:rPr lang="ru-RU" dirty="0" err="1" smtClean="0">
                <a:solidFill>
                  <a:prstClr val="black"/>
                </a:solidFill>
              </a:rPr>
              <a:t>държавите-членки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трябва</a:t>
            </a:r>
            <a:r>
              <a:rPr lang="ru-RU" dirty="0">
                <a:solidFill>
                  <a:prstClr val="black"/>
                </a:solidFill>
              </a:rPr>
              <a:t> да </a:t>
            </a:r>
            <a:r>
              <a:rPr lang="ru-RU" dirty="0" err="1">
                <a:solidFill>
                  <a:prstClr val="black"/>
                </a:solidFill>
              </a:rPr>
              <a:t>изискват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smtClean="0">
                <a:solidFill>
                  <a:prstClr val="black"/>
                </a:solidFill>
              </a:rPr>
              <a:t>от МИГ </a:t>
            </a:r>
            <a:r>
              <a:rPr lang="ru-RU" dirty="0" err="1" smtClean="0">
                <a:solidFill>
                  <a:prstClr val="black"/>
                </a:solidFill>
              </a:rPr>
              <a:t>отчитане</a:t>
            </a:r>
            <a:r>
              <a:rPr lang="ru-RU" dirty="0" smtClean="0">
                <a:solidFill>
                  <a:prstClr val="black"/>
                </a:solidFill>
              </a:rPr>
              <a:t> на </a:t>
            </a:r>
            <a:r>
              <a:rPr lang="ru-RU" dirty="0" err="1" smtClean="0">
                <a:solidFill>
                  <a:prstClr val="black"/>
                </a:solidFill>
              </a:rPr>
              <a:t>постигането</a:t>
            </a:r>
            <a:r>
              <a:rPr lang="ru-RU" dirty="0" smtClean="0">
                <a:solidFill>
                  <a:prstClr val="black"/>
                </a:solidFill>
              </a:rPr>
              <a:t> им;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Комисията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и </a:t>
            </a:r>
            <a:r>
              <a:rPr lang="ru-RU" dirty="0" err="1">
                <a:solidFill>
                  <a:prstClr val="black"/>
                </a:solidFill>
              </a:rPr>
              <a:t>държавите-членки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трябва</a:t>
            </a:r>
            <a:r>
              <a:rPr lang="ru-RU" dirty="0">
                <a:solidFill>
                  <a:prstClr val="black"/>
                </a:solidFill>
              </a:rPr>
              <a:t> да </a:t>
            </a:r>
            <a:r>
              <a:rPr lang="ru-RU" dirty="0" err="1">
                <a:solidFill>
                  <a:prstClr val="black"/>
                </a:solidFill>
              </a:rPr>
              <a:t>предприемат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спешни</a:t>
            </a:r>
            <a:r>
              <a:rPr lang="ru-RU" dirty="0">
                <a:solidFill>
                  <a:prstClr val="black"/>
                </a:solidFill>
              </a:rPr>
              <a:t> мерки, за да </a:t>
            </a:r>
            <a:r>
              <a:rPr lang="ru-RU" dirty="0" smtClean="0">
                <a:solidFill>
                  <a:prstClr val="black"/>
                </a:solidFill>
              </a:rPr>
              <a:t>се </a:t>
            </a:r>
            <a:r>
              <a:rPr lang="ru-RU" dirty="0" err="1" smtClean="0">
                <a:solidFill>
                  <a:prstClr val="black"/>
                </a:solidFill>
              </a:rPr>
              <a:t>гарантира</a:t>
            </a:r>
            <a:r>
              <a:rPr lang="ru-RU" dirty="0">
                <a:solidFill>
                  <a:prstClr val="black"/>
                </a:solidFill>
              </a:rPr>
              <a:t>, че </a:t>
            </a:r>
            <a:r>
              <a:rPr lang="ru-RU" dirty="0" err="1" smtClean="0">
                <a:solidFill>
                  <a:prstClr val="black"/>
                </a:solidFill>
              </a:rPr>
              <a:t>може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да </a:t>
            </a:r>
            <a:r>
              <a:rPr lang="ru-RU" dirty="0" smtClean="0">
                <a:solidFill>
                  <a:prstClr val="black"/>
                </a:solidFill>
              </a:rPr>
              <a:t>се отчете </a:t>
            </a:r>
            <a:r>
              <a:rPr lang="ru-RU" dirty="0" err="1">
                <a:solidFill>
                  <a:prstClr val="black"/>
                </a:solidFill>
              </a:rPr>
              <a:t>добавената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стойност</a:t>
            </a:r>
            <a:r>
              <a:rPr lang="ru-RU" dirty="0">
                <a:solidFill>
                  <a:prstClr val="black"/>
                </a:solidFill>
              </a:rPr>
              <a:t> и </a:t>
            </a:r>
            <a:r>
              <a:rPr lang="ru-RU" dirty="0" smtClean="0">
                <a:solidFill>
                  <a:prstClr val="black"/>
                </a:solidFill>
              </a:rPr>
              <a:t>добро </a:t>
            </a:r>
            <a:r>
              <a:rPr lang="ru-RU" dirty="0">
                <a:solidFill>
                  <a:prstClr val="black"/>
                </a:solidFill>
              </a:rPr>
              <a:t>финансово управление на </a:t>
            </a:r>
            <a:r>
              <a:rPr lang="ru-RU" dirty="0" smtClean="0">
                <a:solidFill>
                  <a:prstClr val="black"/>
                </a:solidFill>
              </a:rPr>
              <a:t>ЛИДЕР.</a:t>
            </a:r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78786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bg-BG">
              <a:solidFill>
                <a:srgbClr val="000000"/>
              </a:solidFill>
            </a:endParaRPr>
          </a:p>
        </p:txBody>
      </p:sp>
      <p:pic>
        <p:nvPicPr>
          <p:cNvPr id="18" name="Picture 2" descr="logo PRSR2014-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763449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logo LEAD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763449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775466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763448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11016" y="1988840"/>
            <a:ext cx="8098006" cy="3652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b="1" u="sng" dirty="0" err="1" smtClean="0">
                <a:solidFill>
                  <a:prstClr val="black"/>
                </a:solidFill>
              </a:rPr>
              <a:t>Ролята</a:t>
            </a:r>
            <a:r>
              <a:rPr lang="ru-RU" b="1" u="sng" dirty="0" smtClean="0">
                <a:solidFill>
                  <a:prstClr val="black"/>
                </a:solidFill>
              </a:rPr>
              <a:t> на ЛИДЕР в ЕС </a:t>
            </a:r>
            <a:r>
              <a:rPr lang="ru-RU" b="1" u="sng" dirty="0" err="1" smtClean="0">
                <a:solidFill>
                  <a:prstClr val="black"/>
                </a:solidFill>
              </a:rPr>
              <a:t>през</a:t>
            </a:r>
            <a:r>
              <a:rPr lang="ru-RU" b="1" u="sng" dirty="0" smtClean="0">
                <a:solidFill>
                  <a:prstClr val="black"/>
                </a:solidFill>
              </a:rPr>
              <a:t> 2014 – 2020 г.:</a:t>
            </a:r>
            <a:endParaRPr lang="ru-RU" b="1" u="sng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Изразена</a:t>
            </a:r>
            <a:r>
              <a:rPr lang="ru-RU" dirty="0" smtClean="0">
                <a:solidFill>
                  <a:prstClr val="black"/>
                </a:solidFill>
              </a:rPr>
              <a:t> е </a:t>
            </a:r>
            <a:r>
              <a:rPr lang="ru-RU" dirty="0">
                <a:solidFill>
                  <a:prstClr val="black"/>
                </a:solidFill>
              </a:rPr>
              <a:t>по отношение на </a:t>
            </a:r>
            <a:r>
              <a:rPr lang="ru-RU" dirty="0" err="1">
                <a:solidFill>
                  <a:prstClr val="black"/>
                </a:solidFill>
              </a:rPr>
              <a:t>целевите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приоритети</a:t>
            </a:r>
            <a:r>
              <a:rPr lang="ru-RU" dirty="0" smtClean="0">
                <a:solidFill>
                  <a:prstClr val="black"/>
                </a:solidFill>
              </a:rPr>
              <a:t>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Има</a:t>
            </a:r>
            <a:r>
              <a:rPr lang="ru-RU" dirty="0" smtClean="0">
                <a:solidFill>
                  <a:prstClr val="black"/>
                </a:solidFill>
              </a:rPr>
              <a:t> принос </a:t>
            </a:r>
            <a:r>
              <a:rPr lang="ru-RU" dirty="0" err="1">
                <a:solidFill>
                  <a:prstClr val="black"/>
                </a:solidFill>
              </a:rPr>
              <a:t>към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по-широкобохватни</a:t>
            </a:r>
            <a:r>
              <a:rPr lang="ru-RU" dirty="0" smtClean="0">
                <a:solidFill>
                  <a:prstClr val="black"/>
                </a:solidFill>
              </a:rPr>
              <a:t> стратегии;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Адаптиране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на </a:t>
            </a:r>
            <a:r>
              <a:rPr lang="ru-RU" dirty="0" err="1" smtClean="0">
                <a:solidFill>
                  <a:prstClr val="black"/>
                </a:solidFill>
              </a:rPr>
              <a:t>критериите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към</a:t>
            </a:r>
            <a:r>
              <a:rPr lang="ru-RU" dirty="0" smtClean="0">
                <a:solidFill>
                  <a:prstClr val="black"/>
                </a:solidFill>
              </a:rPr>
              <a:t> целите;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smtClean="0">
                <a:solidFill>
                  <a:prstClr val="black"/>
                </a:solidFill>
              </a:rPr>
              <a:t>Да </a:t>
            </a:r>
            <a:r>
              <a:rPr lang="ru-RU" dirty="0">
                <a:solidFill>
                  <a:prstClr val="black"/>
                </a:solidFill>
              </a:rPr>
              <a:t>не се </a:t>
            </a:r>
            <a:r>
              <a:rPr lang="ru-RU" dirty="0" err="1" smtClean="0">
                <a:solidFill>
                  <a:prstClr val="black"/>
                </a:solidFill>
              </a:rPr>
              <a:t>смесват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критерии за </a:t>
            </a:r>
            <a:r>
              <a:rPr lang="ru-RU" dirty="0" err="1">
                <a:solidFill>
                  <a:prstClr val="black"/>
                </a:solidFill>
              </a:rPr>
              <a:t>допустимост</a:t>
            </a:r>
            <a:r>
              <a:rPr lang="ru-RU" dirty="0">
                <a:solidFill>
                  <a:prstClr val="black"/>
                </a:solidFill>
              </a:rPr>
              <a:t> с </a:t>
            </a:r>
            <a:r>
              <a:rPr lang="ru-RU" dirty="0" err="1">
                <a:solidFill>
                  <a:prstClr val="black"/>
                </a:solidFill>
              </a:rPr>
              <a:t>такива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smtClean="0">
                <a:solidFill>
                  <a:prstClr val="black"/>
                </a:solidFill>
              </a:rPr>
              <a:t>подбор;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smtClean="0">
                <a:solidFill>
                  <a:prstClr val="black"/>
                </a:solidFill>
              </a:rPr>
              <a:t>Роля </a:t>
            </a:r>
            <a:r>
              <a:rPr lang="ru-RU" dirty="0">
                <a:solidFill>
                  <a:prstClr val="black"/>
                </a:solidFill>
              </a:rPr>
              <a:t>за </a:t>
            </a:r>
            <a:r>
              <a:rPr lang="ru-RU" dirty="0" err="1" smtClean="0">
                <a:solidFill>
                  <a:prstClr val="black"/>
                </a:solidFill>
              </a:rPr>
              <a:t>сътрудничество</a:t>
            </a:r>
            <a:r>
              <a:rPr lang="ru-RU" dirty="0" smtClean="0">
                <a:solidFill>
                  <a:prstClr val="black"/>
                </a:solidFill>
              </a:rPr>
              <a:t>.</a:t>
            </a:r>
            <a:endParaRPr lang="bg-BG" dirty="0">
              <a:solidFill>
                <a:prstClr val="black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79422" y="692696"/>
            <a:ext cx="8229600" cy="5808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9600" dirty="0">
                <a:latin typeface="Arial" panose="020B0604020202020204" pitchFamily="34" charset="0"/>
                <a:cs typeface="Arial" panose="020B0604020202020204" pitchFamily="34" charset="0"/>
              </a:rPr>
              <a:t>Подходът ЛИДЕР </a:t>
            </a:r>
            <a:r>
              <a:rPr lang="bg-BG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– 2014 – 2020 г.</a:t>
            </a:r>
            <a:endParaRPr lang="en-US" sz="9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91271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bg-BG">
              <a:solidFill>
                <a:srgbClr val="000000"/>
              </a:solidFill>
            </a:endParaRPr>
          </a:p>
        </p:txBody>
      </p:sp>
      <p:pic>
        <p:nvPicPr>
          <p:cNvPr id="18" name="Picture 2" descr="logo PRSR2014-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763449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logo LEAD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763449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775466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763448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11016" y="1988840"/>
            <a:ext cx="8098006" cy="3272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b="1" u="sng" dirty="0" err="1" smtClean="0">
                <a:solidFill>
                  <a:prstClr val="black"/>
                </a:solidFill>
              </a:rPr>
              <a:t>Опростяване</a:t>
            </a:r>
            <a:r>
              <a:rPr lang="ru-RU" b="1" u="sng" dirty="0" smtClean="0">
                <a:solidFill>
                  <a:prstClr val="black"/>
                </a:solidFill>
              </a:rPr>
              <a:t>?</a:t>
            </a:r>
            <a:endParaRPr lang="ru-RU" b="1" u="sng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>
                <a:solidFill>
                  <a:prstClr val="black"/>
                </a:solidFill>
              </a:rPr>
              <a:t>Ясни</a:t>
            </a:r>
            <a:r>
              <a:rPr lang="ru-RU" dirty="0">
                <a:solidFill>
                  <a:prstClr val="black"/>
                </a:solidFill>
              </a:rPr>
              <a:t> и прости условия за </a:t>
            </a:r>
            <a:r>
              <a:rPr lang="ru-RU" dirty="0" err="1">
                <a:solidFill>
                  <a:prstClr val="black"/>
                </a:solidFill>
              </a:rPr>
              <a:t>допустимост</a:t>
            </a:r>
            <a:r>
              <a:rPr lang="ru-RU" dirty="0">
                <a:solidFill>
                  <a:prstClr val="black"/>
                </a:solidFill>
              </a:rPr>
              <a:t> (</a:t>
            </a:r>
            <a:r>
              <a:rPr lang="ru-RU" dirty="0" err="1" smtClean="0">
                <a:solidFill>
                  <a:prstClr val="black"/>
                </a:solidFill>
              </a:rPr>
              <a:t>съсредоточени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върху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smtClean="0">
                <a:solidFill>
                  <a:prstClr val="black"/>
                </a:solidFill>
              </a:rPr>
              <a:t>целите, а не </a:t>
            </a:r>
            <a:r>
              <a:rPr lang="ru-RU" dirty="0" err="1" smtClean="0">
                <a:solidFill>
                  <a:prstClr val="black"/>
                </a:solidFill>
              </a:rPr>
              <a:t>върху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видове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операции</a:t>
            </a:r>
            <a:r>
              <a:rPr lang="ru-RU" dirty="0" smtClean="0">
                <a:solidFill>
                  <a:prstClr val="black"/>
                </a:solidFill>
              </a:rPr>
              <a:t>);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smtClean="0">
                <a:solidFill>
                  <a:prstClr val="black"/>
                </a:solidFill>
              </a:rPr>
              <a:t>Определение на </a:t>
            </a:r>
            <a:r>
              <a:rPr lang="ru-RU" dirty="0" err="1">
                <a:solidFill>
                  <a:prstClr val="black"/>
                </a:solidFill>
              </a:rPr>
              <a:t>разходите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въз</a:t>
            </a:r>
            <a:r>
              <a:rPr lang="ru-RU" dirty="0">
                <a:solidFill>
                  <a:prstClr val="black"/>
                </a:solidFill>
              </a:rPr>
              <a:t> основа на </a:t>
            </a:r>
            <a:r>
              <a:rPr lang="ru-RU" dirty="0" err="1">
                <a:solidFill>
                  <a:prstClr val="black"/>
                </a:solidFill>
              </a:rPr>
              <a:t>негативни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списъци</a:t>
            </a:r>
            <a:r>
              <a:rPr lang="ru-RU" dirty="0" smtClean="0">
                <a:solidFill>
                  <a:prstClr val="black"/>
                </a:solidFill>
              </a:rPr>
              <a:t>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Използване</a:t>
            </a:r>
            <a:r>
              <a:rPr lang="ru-RU" dirty="0" smtClean="0">
                <a:solidFill>
                  <a:prstClr val="black"/>
                </a:solidFill>
              </a:rPr>
              <a:t> на </a:t>
            </a:r>
            <a:r>
              <a:rPr lang="ru-RU" dirty="0" err="1" smtClean="0">
                <a:solidFill>
                  <a:prstClr val="black"/>
                </a:solidFill>
              </a:rPr>
              <a:t>опростени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разходите</a:t>
            </a:r>
            <a:r>
              <a:rPr lang="ru-RU" dirty="0" smtClean="0">
                <a:solidFill>
                  <a:prstClr val="black"/>
                </a:solidFill>
              </a:rPr>
              <a:t>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Осигуряване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>
                <a:solidFill>
                  <a:prstClr val="black"/>
                </a:solidFill>
              </a:rPr>
              <a:t>на </a:t>
            </a:r>
            <a:r>
              <a:rPr lang="ru-RU" smtClean="0">
                <a:solidFill>
                  <a:prstClr val="black"/>
                </a:solidFill>
              </a:rPr>
              <a:t>публично </a:t>
            </a:r>
            <a:r>
              <a:rPr lang="ru-RU" dirty="0">
                <a:solidFill>
                  <a:prstClr val="black"/>
                </a:solidFill>
              </a:rPr>
              <a:t>съфинансиране.</a:t>
            </a:r>
            <a:endParaRPr lang="bg-BG" dirty="0">
              <a:solidFill>
                <a:prstClr val="black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79422" y="692696"/>
            <a:ext cx="8229600" cy="5808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9600" dirty="0">
                <a:latin typeface="Arial" panose="020B0604020202020204" pitchFamily="34" charset="0"/>
                <a:cs typeface="Arial" panose="020B0604020202020204" pitchFamily="34" charset="0"/>
              </a:rPr>
              <a:t>Подходът ЛИДЕР </a:t>
            </a:r>
            <a:r>
              <a:rPr lang="bg-BG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– 2014 – 2020 г.</a:t>
            </a:r>
            <a:endParaRPr lang="en-US" sz="9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02459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bg-BG">
              <a:solidFill>
                <a:srgbClr val="000000"/>
              </a:solidFill>
            </a:endParaRPr>
          </a:p>
        </p:txBody>
      </p:sp>
      <p:pic>
        <p:nvPicPr>
          <p:cNvPr id="18" name="Picture 2" descr="logo PRSR2014-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763449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logo LEAD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763449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775466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763448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79422" y="692696"/>
            <a:ext cx="8229600" cy="5808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9600" dirty="0">
                <a:latin typeface="Arial" panose="020B0604020202020204" pitchFamily="34" charset="0"/>
                <a:cs typeface="Arial" panose="020B0604020202020204" pitchFamily="34" charset="0"/>
              </a:rPr>
              <a:t>Подходът ЛИДЕР </a:t>
            </a:r>
            <a:r>
              <a:rPr lang="bg-BG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– 2014 – 2020 г.</a:t>
            </a:r>
            <a:endParaRPr lang="en-US" sz="9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00808"/>
            <a:ext cx="6583583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4814120"/>
            <a:ext cx="6583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 smtClean="0"/>
              <a:t>Брой МИГ в държавите от ЕС 2014 – 2020 г.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5018669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2" y="548680"/>
            <a:ext cx="8229600" cy="580845"/>
          </a:xfrm>
        </p:spPr>
        <p:txBody>
          <a:bodyPr>
            <a:normAutofit fontScale="90000"/>
          </a:bodyPr>
          <a:lstStyle/>
          <a:p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7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Подходът ЛИДЕР - история</a:t>
            </a:r>
            <a: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6700" y="1568236"/>
            <a:ext cx="8064896" cy="3180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sz="2000" b="1" u="sng" dirty="0" err="1" smtClean="0">
                <a:solidFill>
                  <a:prstClr val="black"/>
                </a:solidFill>
              </a:rPr>
              <a:t>Началото</a:t>
            </a:r>
            <a:r>
              <a:rPr lang="ru-RU" sz="2000" b="1" u="sng" dirty="0" smtClean="0">
                <a:solidFill>
                  <a:prstClr val="black"/>
                </a:solidFill>
              </a:rPr>
              <a:t> на подхода ЛИДЕР в </a:t>
            </a:r>
            <a:r>
              <a:rPr lang="ru-RU" sz="2000" b="1" u="sng" dirty="0" err="1" smtClean="0">
                <a:solidFill>
                  <a:prstClr val="black"/>
                </a:solidFill>
              </a:rPr>
              <a:t>България</a:t>
            </a:r>
            <a:r>
              <a:rPr lang="ru-RU" sz="2000" b="1" u="sng" dirty="0" smtClean="0">
                <a:solidFill>
                  <a:prstClr val="black"/>
                </a:solidFill>
              </a:rPr>
              <a:t>:</a:t>
            </a:r>
          </a:p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endParaRPr lang="ru-RU" sz="2000" b="1" u="sng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>
                <a:solidFill>
                  <a:prstClr val="black"/>
                </a:solidFill>
              </a:rPr>
              <a:t>проект „Устойчиво развитие на </a:t>
            </a:r>
            <a:r>
              <a:rPr lang="ru-RU" dirty="0" err="1">
                <a:solidFill>
                  <a:prstClr val="black"/>
                </a:solidFill>
              </a:rPr>
              <a:t>селските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райони</a:t>
            </a:r>
            <a:r>
              <a:rPr lang="ru-RU" dirty="0">
                <a:solidFill>
                  <a:prstClr val="black"/>
                </a:solidFill>
              </a:rPr>
              <a:t>“ 2003 – 2006 г., </a:t>
            </a:r>
            <a:r>
              <a:rPr lang="ru-RU" dirty="0" err="1">
                <a:solidFill>
                  <a:prstClr val="black"/>
                </a:solidFill>
              </a:rPr>
              <a:t>финансиран</a:t>
            </a:r>
            <a:r>
              <a:rPr lang="ru-RU" dirty="0">
                <a:solidFill>
                  <a:prstClr val="black"/>
                </a:solidFill>
              </a:rPr>
              <a:t> от </a:t>
            </a:r>
            <a:r>
              <a:rPr lang="ru-RU" dirty="0" err="1">
                <a:solidFill>
                  <a:prstClr val="black"/>
                </a:solidFill>
              </a:rPr>
              <a:t>Програмата</a:t>
            </a:r>
            <a:r>
              <a:rPr lang="ru-RU" dirty="0">
                <a:solidFill>
                  <a:prstClr val="black"/>
                </a:solidFill>
              </a:rPr>
              <a:t> за развитие на ООН и МЗХ – </a:t>
            </a:r>
            <a:r>
              <a:rPr lang="ru-RU" dirty="0" err="1">
                <a:solidFill>
                  <a:prstClr val="black"/>
                </a:solidFill>
              </a:rPr>
              <a:t>прилагане</a:t>
            </a:r>
            <a:r>
              <a:rPr lang="ru-RU" dirty="0">
                <a:solidFill>
                  <a:prstClr val="black"/>
                </a:solidFill>
              </a:rPr>
              <a:t> на подхода </a:t>
            </a:r>
            <a:r>
              <a:rPr lang="ru-RU" dirty="0" smtClean="0">
                <a:solidFill>
                  <a:prstClr val="black"/>
                </a:solidFill>
              </a:rPr>
              <a:t>ЛИДЕР+ </a:t>
            </a:r>
            <a:r>
              <a:rPr lang="ru-RU" dirty="0">
                <a:solidFill>
                  <a:prstClr val="black"/>
                </a:solidFill>
              </a:rPr>
              <a:t>в </a:t>
            </a:r>
            <a:r>
              <a:rPr lang="ru-RU" dirty="0" err="1">
                <a:solidFill>
                  <a:prstClr val="black"/>
                </a:solidFill>
              </a:rPr>
              <a:t>България</a:t>
            </a:r>
            <a:r>
              <a:rPr lang="ru-RU" dirty="0">
                <a:solidFill>
                  <a:prstClr val="black"/>
                </a:solidFill>
              </a:rPr>
              <a:t>. </a:t>
            </a:r>
            <a:r>
              <a:rPr lang="ru-RU" dirty="0" smtClean="0">
                <a:solidFill>
                  <a:prstClr val="black"/>
                </a:solidFill>
              </a:rPr>
              <a:t>По проекта </a:t>
            </a:r>
            <a:r>
              <a:rPr lang="ru-RU" dirty="0" err="1" smtClean="0">
                <a:solidFill>
                  <a:prstClr val="black"/>
                </a:solidFill>
              </a:rPr>
              <a:t>са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включени</a:t>
            </a:r>
            <a:r>
              <a:rPr lang="ru-RU" dirty="0" smtClean="0">
                <a:solidFill>
                  <a:prstClr val="black"/>
                </a:solidFill>
              </a:rPr>
              <a:t> 11 </a:t>
            </a:r>
            <a:r>
              <a:rPr lang="ru-RU" dirty="0" err="1">
                <a:solidFill>
                  <a:prstClr val="black"/>
                </a:solidFill>
              </a:rPr>
              <a:t>пилотни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общини</a:t>
            </a:r>
            <a:r>
              <a:rPr lang="ru-RU" dirty="0">
                <a:solidFill>
                  <a:prstClr val="black"/>
                </a:solidFill>
              </a:rPr>
              <a:t>;</a:t>
            </a: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Дейности</a:t>
            </a:r>
            <a:r>
              <a:rPr lang="ru-RU" dirty="0" smtClean="0">
                <a:solidFill>
                  <a:prstClr val="black"/>
                </a:solidFill>
              </a:rPr>
              <a:t> по проекта: </a:t>
            </a:r>
            <a:r>
              <a:rPr lang="ru-RU" dirty="0" err="1" smtClean="0">
                <a:solidFill>
                  <a:prstClr val="black"/>
                </a:solidFill>
              </a:rPr>
              <a:t>изготвяне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на </a:t>
            </a:r>
            <a:r>
              <a:rPr lang="ru-RU" dirty="0" err="1">
                <a:solidFill>
                  <a:prstClr val="black"/>
                </a:solidFill>
              </a:rPr>
              <a:t>визия</a:t>
            </a:r>
            <a:r>
              <a:rPr lang="ru-RU" dirty="0">
                <a:solidFill>
                  <a:prstClr val="black"/>
                </a:solidFill>
              </a:rPr>
              <a:t> и </a:t>
            </a:r>
            <a:r>
              <a:rPr lang="ru-RU" dirty="0" err="1">
                <a:solidFill>
                  <a:prstClr val="black"/>
                </a:solidFill>
              </a:rPr>
              <a:t>впоследствие</a:t>
            </a:r>
            <a:r>
              <a:rPr lang="ru-RU" dirty="0">
                <a:solidFill>
                  <a:prstClr val="black"/>
                </a:solidFill>
              </a:rPr>
              <a:t> стратегия за развитие на </a:t>
            </a:r>
            <a:r>
              <a:rPr lang="ru-RU" dirty="0" err="1" smtClean="0">
                <a:solidFill>
                  <a:prstClr val="black"/>
                </a:solidFill>
              </a:rPr>
              <a:t>територията</a:t>
            </a:r>
            <a:r>
              <a:rPr lang="ru-RU" dirty="0" smtClean="0">
                <a:solidFill>
                  <a:prstClr val="black"/>
                </a:solidFill>
              </a:rPr>
              <a:t> на </a:t>
            </a:r>
            <a:r>
              <a:rPr lang="ru-RU" dirty="0" err="1" smtClean="0">
                <a:solidFill>
                  <a:prstClr val="black"/>
                </a:solidFill>
              </a:rPr>
              <a:t>местната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общност</a:t>
            </a:r>
            <a:r>
              <a:rPr lang="ru-RU" dirty="0">
                <a:solidFill>
                  <a:prstClr val="black"/>
                </a:solidFill>
              </a:rPr>
              <a:t>.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</p:txBody>
      </p:sp>
      <p:pic>
        <p:nvPicPr>
          <p:cNvPr id="9" name="Picture 2" descr="logo PRSR2014-20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823041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logo LEA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823041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835058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823040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6032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2" y="548680"/>
            <a:ext cx="8229600" cy="580845"/>
          </a:xfrm>
        </p:spPr>
        <p:txBody>
          <a:bodyPr>
            <a:normAutofit fontScale="90000"/>
          </a:bodyPr>
          <a:lstStyle/>
          <a:p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7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Подходът ЛИДЕР - история</a:t>
            </a:r>
            <a: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6700" y="1568236"/>
            <a:ext cx="8064896" cy="3313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sz="2000" b="1" u="sng" dirty="0" err="1" smtClean="0">
                <a:solidFill>
                  <a:prstClr val="black"/>
                </a:solidFill>
              </a:rPr>
              <a:t>Началото</a:t>
            </a:r>
            <a:r>
              <a:rPr lang="ru-RU" sz="2000" b="1" u="sng" dirty="0" smtClean="0">
                <a:solidFill>
                  <a:prstClr val="black"/>
                </a:solidFill>
              </a:rPr>
              <a:t> на подхода ЛИДЕР в </a:t>
            </a:r>
            <a:r>
              <a:rPr lang="ru-RU" sz="2000" b="1" u="sng" dirty="0" err="1" smtClean="0">
                <a:solidFill>
                  <a:prstClr val="black"/>
                </a:solidFill>
              </a:rPr>
              <a:t>България</a:t>
            </a:r>
            <a:r>
              <a:rPr lang="ru-RU" sz="2000" b="1" u="sng" dirty="0" smtClean="0">
                <a:solidFill>
                  <a:prstClr val="black"/>
                </a:solidFill>
              </a:rPr>
              <a:t>, нормативна </a:t>
            </a:r>
            <a:r>
              <a:rPr lang="ru-RU" sz="2000" b="1" u="sng" dirty="0" err="1" smtClean="0">
                <a:solidFill>
                  <a:prstClr val="black"/>
                </a:solidFill>
              </a:rPr>
              <a:t>уредба</a:t>
            </a:r>
            <a:r>
              <a:rPr lang="ru-RU" sz="2000" b="1" u="sng" dirty="0" smtClean="0">
                <a:solidFill>
                  <a:prstClr val="black"/>
                </a:solidFill>
              </a:rPr>
              <a:t>:</a:t>
            </a:r>
          </a:p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endParaRPr lang="ru-RU" sz="2000" b="1" u="sng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>
                <a:solidFill>
                  <a:prstClr val="black"/>
                </a:solidFill>
              </a:rPr>
              <a:t>Национална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стратегическа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референтна</a:t>
            </a:r>
            <a:r>
              <a:rPr lang="ru-RU" dirty="0">
                <a:solidFill>
                  <a:prstClr val="black"/>
                </a:solidFill>
              </a:rPr>
              <a:t> рамка – </a:t>
            </a:r>
            <a:r>
              <a:rPr lang="ru-RU" dirty="0" err="1">
                <a:solidFill>
                  <a:prstClr val="black"/>
                </a:solidFill>
              </a:rPr>
              <a:t>включва</a:t>
            </a:r>
            <a:r>
              <a:rPr lang="ru-RU" dirty="0">
                <a:solidFill>
                  <a:prstClr val="black"/>
                </a:solidFill>
              </a:rPr>
              <a:t> ПРСР </a:t>
            </a:r>
          </a:p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dirty="0">
                <a:solidFill>
                  <a:prstClr val="black"/>
                </a:solidFill>
              </a:rPr>
              <a:t>/одобрена на </a:t>
            </a:r>
            <a:r>
              <a:rPr lang="ru-RU" dirty="0" smtClean="0">
                <a:solidFill>
                  <a:prstClr val="black"/>
                </a:solidFill>
              </a:rPr>
              <a:t>21 </a:t>
            </a:r>
            <a:r>
              <a:rPr lang="ru-RU" dirty="0" err="1" smtClean="0">
                <a:solidFill>
                  <a:prstClr val="black"/>
                </a:solidFill>
              </a:rPr>
              <a:t>декември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2006 г./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>
                <a:solidFill>
                  <a:prstClr val="black"/>
                </a:solidFill>
              </a:rPr>
              <a:t>Програма</a:t>
            </a:r>
            <a:r>
              <a:rPr lang="ru-RU" dirty="0">
                <a:solidFill>
                  <a:prstClr val="black"/>
                </a:solidFill>
              </a:rPr>
              <a:t> за развитие на </a:t>
            </a:r>
            <a:r>
              <a:rPr lang="ru-RU" dirty="0" err="1">
                <a:solidFill>
                  <a:prstClr val="black"/>
                </a:solidFill>
              </a:rPr>
              <a:t>селските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райони</a:t>
            </a:r>
            <a:r>
              <a:rPr lang="ru-RU" dirty="0">
                <a:solidFill>
                  <a:prstClr val="black"/>
                </a:solidFill>
              </a:rPr>
              <a:t> 2007 – 2013 г. – </a:t>
            </a:r>
            <a:r>
              <a:rPr lang="ru-RU" dirty="0" err="1">
                <a:solidFill>
                  <a:prstClr val="black"/>
                </a:solidFill>
              </a:rPr>
              <a:t>включва</a:t>
            </a:r>
            <a:r>
              <a:rPr lang="ru-RU" dirty="0">
                <a:solidFill>
                  <a:prstClr val="black"/>
                </a:solidFill>
              </a:rPr>
              <a:t> ос 4 ЛИДЕР /77 млн. евро/</a:t>
            </a:r>
          </a:p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dirty="0">
                <a:solidFill>
                  <a:prstClr val="black"/>
                </a:solidFill>
              </a:rPr>
              <a:t>/одобрена на 19 </a:t>
            </a:r>
            <a:r>
              <a:rPr lang="ru-RU" dirty="0" err="1">
                <a:solidFill>
                  <a:prstClr val="black"/>
                </a:solidFill>
              </a:rPr>
              <a:t>декември</a:t>
            </a:r>
            <a:r>
              <a:rPr lang="ru-RU" dirty="0">
                <a:solidFill>
                  <a:prstClr val="black"/>
                </a:solidFill>
              </a:rPr>
              <a:t> 2007 г./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</p:txBody>
      </p:sp>
      <p:pic>
        <p:nvPicPr>
          <p:cNvPr id="9" name="Picture 2" descr="logo PRSR2014-20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823041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logo LEA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823041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835058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823040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572297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2" y="548680"/>
            <a:ext cx="8229600" cy="580845"/>
          </a:xfrm>
        </p:spPr>
        <p:txBody>
          <a:bodyPr>
            <a:normAutofit fontScale="90000"/>
          </a:bodyPr>
          <a:lstStyle/>
          <a:p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7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Подходът ЛИДЕР - история</a:t>
            </a:r>
            <a: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6700" y="1568236"/>
            <a:ext cx="8064896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sz="2000" b="1" u="sng" dirty="0" err="1" smtClean="0">
                <a:solidFill>
                  <a:prstClr val="black"/>
                </a:solidFill>
              </a:rPr>
              <a:t>Подготвителна</a:t>
            </a:r>
            <a:r>
              <a:rPr lang="ru-RU" sz="2000" b="1" u="sng" dirty="0" smtClean="0">
                <a:solidFill>
                  <a:prstClr val="black"/>
                </a:solidFill>
              </a:rPr>
              <a:t> </a:t>
            </a:r>
            <a:r>
              <a:rPr lang="ru-RU" sz="2000" b="1" u="sng" dirty="0">
                <a:solidFill>
                  <a:prstClr val="black"/>
                </a:solidFill>
              </a:rPr>
              <a:t>подмярка 431-2 „</a:t>
            </a:r>
            <a:r>
              <a:rPr lang="ru-RU" sz="2000" b="1" u="sng" dirty="0" err="1">
                <a:solidFill>
                  <a:prstClr val="black"/>
                </a:solidFill>
              </a:rPr>
              <a:t>Придобиване</a:t>
            </a:r>
            <a:r>
              <a:rPr lang="ru-RU" sz="2000" b="1" u="sng" dirty="0">
                <a:solidFill>
                  <a:prstClr val="black"/>
                </a:solidFill>
              </a:rPr>
              <a:t> на умения, </a:t>
            </a:r>
            <a:r>
              <a:rPr lang="ru-RU" sz="2000" b="1" u="sng" dirty="0" err="1">
                <a:solidFill>
                  <a:prstClr val="black"/>
                </a:solidFill>
              </a:rPr>
              <a:t>постигане</a:t>
            </a:r>
            <a:r>
              <a:rPr lang="ru-RU" sz="2000" b="1" u="sng" dirty="0">
                <a:solidFill>
                  <a:prstClr val="black"/>
                </a:solidFill>
              </a:rPr>
              <a:t> на </a:t>
            </a:r>
            <a:r>
              <a:rPr lang="ru-RU" sz="2000" b="1" u="sng" dirty="0" err="1">
                <a:solidFill>
                  <a:prstClr val="black"/>
                </a:solidFill>
              </a:rPr>
              <a:t>обществена</a:t>
            </a:r>
            <a:r>
              <a:rPr lang="ru-RU" sz="2000" b="1" u="sng" dirty="0">
                <a:solidFill>
                  <a:prstClr val="black"/>
                </a:solidFill>
              </a:rPr>
              <a:t> </a:t>
            </a:r>
            <a:r>
              <a:rPr lang="ru-RU" sz="2000" b="1" u="sng" dirty="0" err="1">
                <a:solidFill>
                  <a:prstClr val="black"/>
                </a:solidFill>
              </a:rPr>
              <a:t>активност</a:t>
            </a:r>
            <a:r>
              <a:rPr lang="ru-RU" sz="2000" b="1" u="sng" dirty="0">
                <a:solidFill>
                  <a:prstClr val="black"/>
                </a:solidFill>
              </a:rPr>
              <a:t> на </a:t>
            </a:r>
            <a:r>
              <a:rPr lang="ru-RU" sz="2000" b="1" u="sng" dirty="0" err="1">
                <a:solidFill>
                  <a:prstClr val="black"/>
                </a:solidFill>
              </a:rPr>
              <a:t>съответната</a:t>
            </a:r>
            <a:r>
              <a:rPr lang="ru-RU" sz="2000" b="1" u="sng" dirty="0">
                <a:solidFill>
                  <a:prstClr val="black"/>
                </a:solidFill>
              </a:rPr>
              <a:t> </a:t>
            </a:r>
            <a:r>
              <a:rPr lang="ru-RU" sz="2000" b="1" u="sng" dirty="0" err="1">
                <a:solidFill>
                  <a:prstClr val="black"/>
                </a:solidFill>
              </a:rPr>
              <a:t>територия</a:t>
            </a:r>
            <a:r>
              <a:rPr lang="ru-RU" sz="2000" b="1" u="sng" dirty="0">
                <a:solidFill>
                  <a:prstClr val="black"/>
                </a:solidFill>
              </a:rPr>
              <a:t>, за </a:t>
            </a:r>
            <a:r>
              <a:rPr lang="ru-RU" sz="2000" b="1" u="sng" dirty="0" err="1">
                <a:solidFill>
                  <a:prstClr val="black"/>
                </a:solidFill>
              </a:rPr>
              <a:t>потенциални</a:t>
            </a:r>
            <a:r>
              <a:rPr lang="ru-RU" sz="2000" b="1" u="sng" dirty="0">
                <a:solidFill>
                  <a:prstClr val="black"/>
                </a:solidFill>
              </a:rPr>
              <a:t> </a:t>
            </a:r>
            <a:r>
              <a:rPr lang="ru-RU" sz="2000" b="1" u="sng" dirty="0" err="1">
                <a:solidFill>
                  <a:prstClr val="black"/>
                </a:solidFill>
              </a:rPr>
              <a:t>местни</a:t>
            </a:r>
            <a:r>
              <a:rPr lang="ru-RU" sz="2000" b="1" u="sng" dirty="0">
                <a:solidFill>
                  <a:prstClr val="black"/>
                </a:solidFill>
              </a:rPr>
              <a:t> </a:t>
            </a:r>
            <a:r>
              <a:rPr lang="ru-RU" sz="2000" b="1" u="sng" dirty="0" err="1">
                <a:solidFill>
                  <a:prstClr val="black"/>
                </a:solidFill>
              </a:rPr>
              <a:t>инициативни</a:t>
            </a:r>
            <a:r>
              <a:rPr lang="ru-RU" sz="2000" b="1" u="sng" dirty="0">
                <a:solidFill>
                  <a:prstClr val="black"/>
                </a:solidFill>
              </a:rPr>
              <a:t> </a:t>
            </a:r>
            <a:r>
              <a:rPr lang="ru-RU" sz="2000" b="1" u="sng" dirty="0" err="1">
                <a:solidFill>
                  <a:prstClr val="black"/>
                </a:solidFill>
              </a:rPr>
              <a:t>групи</a:t>
            </a:r>
            <a:r>
              <a:rPr lang="ru-RU" sz="2000" b="1" u="sng" dirty="0">
                <a:solidFill>
                  <a:prstClr val="black"/>
                </a:solidFill>
              </a:rPr>
              <a:t>”:</a:t>
            </a:r>
            <a:endParaRPr lang="ru-RU" sz="2000" b="1" u="sng" dirty="0" smtClean="0">
              <a:solidFill>
                <a:prstClr val="black"/>
              </a:solidFill>
            </a:endParaRPr>
          </a:p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endParaRPr lang="ru-RU" sz="2000" b="1" u="sng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Стартиране</a:t>
            </a:r>
            <a:r>
              <a:rPr lang="ru-RU" dirty="0" smtClean="0">
                <a:solidFill>
                  <a:prstClr val="black"/>
                </a:solidFill>
              </a:rPr>
              <a:t> на </a:t>
            </a:r>
            <a:r>
              <a:rPr lang="ru-RU" dirty="0" err="1" smtClean="0">
                <a:solidFill>
                  <a:prstClr val="black"/>
                </a:solidFill>
              </a:rPr>
              <a:t>подготвителна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мярка</a:t>
            </a:r>
            <a:r>
              <a:rPr lang="ru-RU" dirty="0">
                <a:solidFill>
                  <a:prstClr val="black"/>
                </a:solidFill>
              </a:rPr>
              <a:t> 431-2 за </a:t>
            </a:r>
            <a:r>
              <a:rPr lang="ru-RU" dirty="0" err="1">
                <a:solidFill>
                  <a:prstClr val="black"/>
                </a:solidFill>
              </a:rPr>
              <a:t>България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</a:p>
          <a:p>
            <a:pPr marL="822960" lvl="1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първи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прием </a:t>
            </a:r>
            <a:r>
              <a:rPr lang="ru-RU" dirty="0" err="1">
                <a:solidFill>
                  <a:prstClr val="black"/>
                </a:solidFill>
              </a:rPr>
              <a:t>септември</a:t>
            </a:r>
            <a:r>
              <a:rPr lang="ru-RU" dirty="0">
                <a:solidFill>
                  <a:prstClr val="black"/>
                </a:solidFill>
              </a:rPr>
              <a:t> 2008 г. и </a:t>
            </a:r>
            <a:endParaRPr lang="ru-RU" dirty="0" smtClean="0">
              <a:solidFill>
                <a:prstClr val="black"/>
              </a:solidFill>
            </a:endParaRPr>
          </a:p>
          <a:p>
            <a:pPr marL="822960" lvl="1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втори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прием </a:t>
            </a:r>
            <a:r>
              <a:rPr lang="ru-RU" dirty="0" err="1">
                <a:solidFill>
                  <a:prstClr val="black"/>
                </a:solidFill>
              </a:rPr>
              <a:t>септември</a:t>
            </a:r>
            <a:r>
              <a:rPr lang="ru-RU" dirty="0">
                <a:solidFill>
                  <a:prstClr val="black"/>
                </a:solidFill>
              </a:rPr>
              <a:t> 2009 г. 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smtClean="0">
                <a:solidFill>
                  <a:prstClr val="black"/>
                </a:solidFill>
              </a:rPr>
              <a:t>Оценка на </a:t>
            </a:r>
            <a:r>
              <a:rPr lang="ru-RU" dirty="0" err="1" smtClean="0">
                <a:solidFill>
                  <a:prstClr val="black"/>
                </a:solidFill>
              </a:rPr>
              <a:t>подадените</a:t>
            </a:r>
            <a:r>
              <a:rPr lang="ru-RU" dirty="0" smtClean="0">
                <a:solidFill>
                  <a:prstClr val="black"/>
                </a:solidFill>
              </a:rPr>
              <a:t> заявления</a:t>
            </a:r>
            <a:endParaRPr lang="ru-RU" dirty="0">
              <a:solidFill>
                <a:prstClr val="black"/>
              </a:solidFill>
            </a:endParaRPr>
          </a:p>
          <a:p>
            <a:pPr marL="822960" lvl="1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>
                <a:solidFill>
                  <a:prstClr val="black"/>
                </a:solidFill>
              </a:rPr>
              <a:t>сключени</a:t>
            </a:r>
            <a:r>
              <a:rPr lang="ru-RU" dirty="0">
                <a:solidFill>
                  <a:prstClr val="black"/>
                </a:solidFill>
              </a:rPr>
              <a:t> договори по </a:t>
            </a:r>
            <a:r>
              <a:rPr lang="ru-RU" dirty="0" err="1">
                <a:solidFill>
                  <a:prstClr val="black"/>
                </a:solidFill>
              </a:rPr>
              <a:t>първи</a:t>
            </a:r>
            <a:r>
              <a:rPr lang="ru-RU" dirty="0">
                <a:solidFill>
                  <a:prstClr val="black"/>
                </a:solidFill>
              </a:rPr>
              <a:t> прием – 3.6.2009 г</a:t>
            </a:r>
            <a:r>
              <a:rPr lang="ru-RU" dirty="0" smtClean="0">
                <a:solidFill>
                  <a:prstClr val="black"/>
                </a:solidFill>
              </a:rPr>
              <a:t>. и</a:t>
            </a:r>
            <a:endParaRPr lang="ru-RU" dirty="0">
              <a:solidFill>
                <a:prstClr val="black"/>
              </a:solidFill>
            </a:endParaRPr>
          </a:p>
          <a:p>
            <a:pPr marL="822960" lvl="1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>
                <a:solidFill>
                  <a:prstClr val="black"/>
                </a:solidFill>
              </a:rPr>
              <a:t>сключени</a:t>
            </a:r>
            <a:r>
              <a:rPr lang="ru-RU" dirty="0">
                <a:solidFill>
                  <a:prstClr val="black"/>
                </a:solidFill>
              </a:rPr>
              <a:t> договори по </a:t>
            </a:r>
            <a:r>
              <a:rPr lang="ru-RU" dirty="0" err="1">
                <a:solidFill>
                  <a:prstClr val="black"/>
                </a:solidFill>
              </a:rPr>
              <a:t>втори</a:t>
            </a:r>
            <a:r>
              <a:rPr lang="ru-RU" dirty="0">
                <a:solidFill>
                  <a:prstClr val="black"/>
                </a:solidFill>
              </a:rPr>
              <a:t> прием – 28.12.2009 г.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</p:txBody>
      </p:sp>
      <p:pic>
        <p:nvPicPr>
          <p:cNvPr id="9" name="Picture 2" descr="logo PRSR2014-20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823041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logo LEA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823041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835058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823040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87954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2" y="548680"/>
            <a:ext cx="8229600" cy="580845"/>
          </a:xfrm>
        </p:spPr>
        <p:txBody>
          <a:bodyPr>
            <a:normAutofit fontScale="90000"/>
          </a:bodyPr>
          <a:lstStyle/>
          <a:p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7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Подходът ЛИДЕР - история</a:t>
            </a:r>
            <a: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6700" y="1568236"/>
            <a:ext cx="806489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sz="2000" b="1" u="sng" dirty="0" err="1" smtClean="0">
                <a:solidFill>
                  <a:prstClr val="black"/>
                </a:solidFill>
              </a:rPr>
              <a:t>Изпълнение</a:t>
            </a:r>
            <a:r>
              <a:rPr lang="ru-RU" sz="2000" b="1" u="sng" dirty="0" smtClean="0">
                <a:solidFill>
                  <a:prstClr val="black"/>
                </a:solidFill>
              </a:rPr>
              <a:t> на стратегии за </a:t>
            </a:r>
            <a:r>
              <a:rPr lang="ru-RU" sz="2000" b="1" u="sng" dirty="0" err="1" smtClean="0">
                <a:solidFill>
                  <a:prstClr val="black"/>
                </a:solidFill>
              </a:rPr>
              <a:t>местно</a:t>
            </a:r>
            <a:r>
              <a:rPr lang="ru-RU" sz="2000" b="1" u="sng" dirty="0" smtClean="0">
                <a:solidFill>
                  <a:prstClr val="black"/>
                </a:solidFill>
              </a:rPr>
              <a:t> </a:t>
            </a:r>
            <a:r>
              <a:rPr lang="ru-RU" sz="2000" b="1" u="sng" dirty="0" err="1" smtClean="0">
                <a:solidFill>
                  <a:prstClr val="black"/>
                </a:solidFill>
              </a:rPr>
              <a:t>развите</a:t>
            </a:r>
            <a:r>
              <a:rPr lang="ru-RU" sz="2000" b="1" u="sng" dirty="0" smtClean="0">
                <a:solidFill>
                  <a:prstClr val="black"/>
                </a:solidFill>
              </a:rPr>
              <a:t> по мерки 41 и 431-1:</a:t>
            </a:r>
          </a:p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endParaRPr lang="ru-RU" sz="2000" b="1" u="sng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Първи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прием на стратегии за </a:t>
            </a:r>
            <a:r>
              <a:rPr lang="ru-RU" dirty="0" err="1">
                <a:solidFill>
                  <a:prstClr val="black"/>
                </a:solidFill>
              </a:rPr>
              <a:t>местно</a:t>
            </a:r>
            <a:r>
              <a:rPr lang="ru-RU" dirty="0">
                <a:solidFill>
                  <a:prstClr val="black"/>
                </a:solidFill>
              </a:rPr>
              <a:t> развитие </a:t>
            </a:r>
            <a:r>
              <a:rPr lang="ru-RU" dirty="0" err="1">
                <a:solidFill>
                  <a:prstClr val="black"/>
                </a:solidFill>
              </a:rPr>
              <a:t>януари</a:t>
            </a:r>
            <a:r>
              <a:rPr lang="ru-RU" dirty="0">
                <a:solidFill>
                  <a:prstClr val="black"/>
                </a:solidFill>
              </a:rPr>
              <a:t> – август 2010 г.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Втори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прием за стратегии – </a:t>
            </a:r>
            <a:r>
              <a:rPr lang="ru-RU" dirty="0" err="1">
                <a:solidFill>
                  <a:prstClr val="black"/>
                </a:solidFill>
              </a:rPr>
              <a:t>ноември</a:t>
            </a:r>
            <a:r>
              <a:rPr lang="ru-RU" dirty="0">
                <a:solidFill>
                  <a:prstClr val="black"/>
                </a:solidFill>
              </a:rPr>
              <a:t> 2011 г.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Първи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договори за </a:t>
            </a:r>
            <a:r>
              <a:rPr lang="ru-RU" dirty="0" err="1">
                <a:solidFill>
                  <a:prstClr val="black"/>
                </a:solidFill>
              </a:rPr>
              <a:t>финансиране</a:t>
            </a:r>
            <a:r>
              <a:rPr lang="ru-RU" dirty="0">
                <a:solidFill>
                  <a:prstClr val="black"/>
                </a:solidFill>
              </a:rPr>
              <a:t> на стратегии – 13.10.2011 г.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Втори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договори – 13.06.2012 г.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Приключване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на </a:t>
            </a:r>
            <a:r>
              <a:rPr lang="ru-RU" dirty="0" err="1">
                <a:solidFill>
                  <a:prstClr val="black"/>
                </a:solidFill>
              </a:rPr>
              <a:t>стратегиите</a:t>
            </a:r>
            <a:r>
              <a:rPr lang="ru-RU" dirty="0">
                <a:solidFill>
                  <a:prstClr val="black"/>
                </a:solidFill>
              </a:rPr>
              <a:t> 30.09.2015 </a:t>
            </a:r>
            <a:r>
              <a:rPr lang="ru-RU" dirty="0" smtClean="0">
                <a:solidFill>
                  <a:prstClr val="black"/>
                </a:solidFill>
              </a:rPr>
              <a:t>г.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</p:txBody>
      </p:sp>
      <p:pic>
        <p:nvPicPr>
          <p:cNvPr id="9" name="Picture 2" descr="logo PRSR2014-20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823041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logo LEA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823041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835058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823040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405178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2" y="548680"/>
            <a:ext cx="8229600" cy="580845"/>
          </a:xfrm>
        </p:spPr>
        <p:txBody>
          <a:bodyPr>
            <a:normAutofit fontScale="90000"/>
          </a:bodyPr>
          <a:lstStyle/>
          <a:p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7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Подходът ЛИДЕР - изпълнение</a:t>
            </a:r>
            <a: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6700" y="1568236"/>
            <a:ext cx="8064896" cy="425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b="1" u="sng" dirty="0">
                <a:solidFill>
                  <a:prstClr val="black"/>
                </a:solidFill>
              </a:rPr>
              <a:t>Общ бюджет по подхода ЛИДЕР за периода 2007 – 2013 г. - 150 576 039 </a:t>
            </a:r>
            <a:r>
              <a:rPr lang="ru-RU" b="1" u="sng" dirty="0" err="1">
                <a:solidFill>
                  <a:prstClr val="black"/>
                </a:solidFill>
              </a:rPr>
              <a:t>лв</a:t>
            </a:r>
            <a:r>
              <a:rPr lang="ru-RU" b="1" u="sng" dirty="0">
                <a:solidFill>
                  <a:prstClr val="black"/>
                </a:solidFill>
              </a:rPr>
              <a:t>.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>
                <a:solidFill>
                  <a:prstClr val="black"/>
                </a:solidFill>
              </a:rPr>
              <a:t>М 41 – 105 403 226 </a:t>
            </a:r>
            <a:r>
              <a:rPr lang="ru-RU" dirty="0" err="1">
                <a:solidFill>
                  <a:prstClr val="black"/>
                </a:solidFill>
              </a:rPr>
              <a:t>лв</a:t>
            </a:r>
            <a:r>
              <a:rPr lang="ru-RU" dirty="0">
                <a:solidFill>
                  <a:prstClr val="black"/>
                </a:solidFill>
              </a:rPr>
              <a:t>.             За СМР – 140 537 636 </a:t>
            </a:r>
            <a:r>
              <a:rPr lang="ru-RU" dirty="0" err="1">
                <a:solidFill>
                  <a:prstClr val="black"/>
                </a:solidFill>
              </a:rPr>
              <a:t>лв</a:t>
            </a:r>
            <a:r>
              <a:rPr lang="ru-RU" dirty="0">
                <a:solidFill>
                  <a:prstClr val="black"/>
                </a:solidFill>
              </a:rPr>
              <a:t>.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>
                <a:solidFill>
                  <a:prstClr val="black"/>
                </a:solidFill>
              </a:rPr>
              <a:t>М 421 – 10 038 403 </a:t>
            </a:r>
            <a:r>
              <a:rPr lang="ru-RU" dirty="0" err="1">
                <a:solidFill>
                  <a:prstClr val="black"/>
                </a:solidFill>
              </a:rPr>
              <a:t>лв</a:t>
            </a:r>
            <a:r>
              <a:rPr lang="ru-RU" dirty="0">
                <a:solidFill>
                  <a:prstClr val="black"/>
                </a:solidFill>
              </a:rPr>
              <a:t>.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>
                <a:solidFill>
                  <a:prstClr val="black"/>
                </a:solidFill>
              </a:rPr>
              <a:t>М 431 – 35 134 410 </a:t>
            </a:r>
            <a:r>
              <a:rPr lang="ru-RU" dirty="0" err="1">
                <a:solidFill>
                  <a:prstClr val="black"/>
                </a:solidFill>
              </a:rPr>
              <a:t>лв</a:t>
            </a:r>
            <a:r>
              <a:rPr lang="ru-RU" dirty="0">
                <a:solidFill>
                  <a:prstClr val="black"/>
                </a:solidFill>
              </a:rPr>
              <a:t>.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</p:txBody>
      </p:sp>
      <p:pic>
        <p:nvPicPr>
          <p:cNvPr id="9" name="Picture 2" descr="logo PRSR2014-20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823041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logo LEA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823041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835058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823040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378465641"/>
              </p:ext>
            </p:extLst>
          </p:nvPr>
        </p:nvGraphicFramePr>
        <p:xfrm>
          <a:off x="2288704" y="2126456"/>
          <a:ext cx="3795464" cy="1950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xmlns="" val="8025347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2" y="548680"/>
            <a:ext cx="8229600" cy="580845"/>
          </a:xfrm>
        </p:spPr>
        <p:txBody>
          <a:bodyPr>
            <a:normAutofit fontScale="90000"/>
          </a:bodyPr>
          <a:lstStyle/>
          <a:p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7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Подходът ЛИДЕР – изпълнение</a:t>
            </a:r>
            <a: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6700" y="1568236"/>
            <a:ext cx="8064896" cy="4267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sz="2000" b="1" u="sng" dirty="0" err="1">
                <a:solidFill>
                  <a:prstClr val="black"/>
                </a:solidFill>
              </a:rPr>
              <a:t>Подготвителна</a:t>
            </a:r>
            <a:r>
              <a:rPr lang="ru-RU" sz="2000" b="1" u="sng" dirty="0">
                <a:solidFill>
                  <a:prstClr val="black"/>
                </a:solidFill>
              </a:rPr>
              <a:t> подмярка 431-2:</a:t>
            </a:r>
            <a:endParaRPr lang="ru-RU" sz="2000" b="1" u="sng" dirty="0" smtClean="0">
              <a:solidFill>
                <a:prstClr val="black"/>
              </a:solidFill>
            </a:endParaRPr>
          </a:p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endParaRPr lang="ru-RU" sz="2000" b="1" u="sng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сключени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102 договора на обща </a:t>
            </a:r>
            <a:r>
              <a:rPr lang="ru-RU" dirty="0" err="1">
                <a:solidFill>
                  <a:prstClr val="black"/>
                </a:solidFill>
              </a:rPr>
              <a:t>стойност</a:t>
            </a:r>
            <a:r>
              <a:rPr lang="ru-RU" dirty="0">
                <a:solidFill>
                  <a:prstClr val="black"/>
                </a:solidFill>
              </a:rPr>
              <a:t> 16 547 924,98 </a:t>
            </a:r>
            <a:r>
              <a:rPr lang="ru-RU" dirty="0" smtClean="0">
                <a:solidFill>
                  <a:prstClr val="black"/>
                </a:solidFill>
              </a:rPr>
              <a:t>лева; 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изпълнени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са</a:t>
            </a:r>
            <a:r>
              <a:rPr lang="ru-RU" dirty="0">
                <a:solidFill>
                  <a:prstClr val="black"/>
                </a:solidFill>
              </a:rPr>
              <a:t> 90 договора </a:t>
            </a:r>
            <a:r>
              <a:rPr lang="ru-RU" dirty="0" smtClean="0">
                <a:solidFill>
                  <a:prstClr val="black"/>
                </a:solidFill>
              </a:rPr>
              <a:t>с </a:t>
            </a:r>
            <a:r>
              <a:rPr lang="ru-RU" dirty="0" err="1" smtClean="0">
                <a:solidFill>
                  <a:prstClr val="black"/>
                </a:solidFill>
              </a:rPr>
              <a:t>с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потенциални</a:t>
            </a:r>
            <a:r>
              <a:rPr lang="ru-RU" dirty="0" smtClean="0">
                <a:solidFill>
                  <a:prstClr val="black"/>
                </a:solidFill>
              </a:rPr>
              <a:t> МИГ с </a:t>
            </a:r>
            <a:r>
              <a:rPr lang="ru-RU" dirty="0">
                <a:solidFill>
                  <a:prstClr val="black"/>
                </a:solidFill>
              </a:rPr>
              <a:t>обща договорена </a:t>
            </a:r>
            <a:r>
              <a:rPr lang="ru-RU" dirty="0" err="1">
                <a:solidFill>
                  <a:prstClr val="black"/>
                </a:solidFill>
              </a:rPr>
              <a:t>стойност</a:t>
            </a:r>
            <a:r>
              <a:rPr lang="ru-RU" dirty="0">
                <a:solidFill>
                  <a:prstClr val="black"/>
                </a:solidFill>
              </a:rPr>
              <a:t> - 14 483 445,98 </a:t>
            </a:r>
            <a:r>
              <a:rPr lang="ru-RU" dirty="0" smtClean="0">
                <a:solidFill>
                  <a:prstClr val="black"/>
                </a:solidFill>
              </a:rPr>
              <a:t>лева</a:t>
            </a:r>
            <a:r>
              <a:rPr lang="ru-RU" dirty="0">
                <a:solidFill>
                  <a:prstClr val="black"/>
                </a:solidFill>
              </a:rPr>
              <a:t>;</a:t>
            </a: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изплатени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от ДФЗ-РА </a:t>
            </a:r>
            <a:r>
              <a:rPr lang="ru-RU" dirty="0" err="1">
                <a:solidFill>
                  <a:prstClr val="black"/>
                </a:solidFill>
              </a:rPr>
              <a:t>са</a:t>
            </a:r>
            <a:r>
              <a:rPr lang="ru-RU" dirty="0">
                <a:solidFill>
                  <a:prstClr val="black"/>
                </a:solidFill>
              </a:rPr>
              <a:t> 9 387 515,67 </a:t>
            </a:r>
            <a:r>
              <a:rPr lang="ru-RU" dirty="0" smtClean="0">
                <a:solidFill>
                  <a:prstClr val="black"/>
                </a:solidFill>
              </a:rPr>
              <a:t>лева;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усвояването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на </a:t>
            </a:r>
            <a:r>
              <a:rPr lang="ru-RU" dirty="0" err="1">
                <a:solidFill>
                  <a:prstClr val="black"/>
                </a:solidFill>
              </a:rPr>
              <a:t>средствата</a:t>
            </a:r>
            <a:r>
              <a:rPr lang="ru-RU" dirty="0">
                <a:solidFill>
                  <a:prstClr val="black"/>
                </a:solidFill>
              </a:rPr>
              <a:t> по под-</a:t>
            </a:r>
            <a:r>
              <a:rPr lang="ru-RU" dirty="0" err="1">
                <a:solidFill>
                  <a:prstClr val="black"/>
                </a:solidFill>
              </a:rPr>
              <a:t>мярка</a:t>
            </a:r>
            <a:r>
              <a:rPr lang="ru-RU" dirty="0">
                <a:solidFill>
                  <a:prstClr val="black"/>
                </a:solidFill>
              </a:rPr>
              <a:t> 431-2 е 65 </a:t>
            </a:r>
            <a:r>
              <a:rPr lang="ru-RU" dirty="0" smtClean="0">
                <a:solidFill>
                  <a:prstClr val="black"/>
                </a:solidFill>
              </a:rPr>
              <a:t>%;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недоговорените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средства по </a:t>
            </a:r>
            <a:r>
              <a:rPr lang="ru-RU" dirty="0" smtClean="0">
                <a:solidFill>
                  <a:prstClr val="black"/>
                </a:solidFill>
              </a:rPr>
              <a:t>подмярката </a:t>
            </a:r>
            <a:r>
              <a:rPr lang="ru-RU" dirty="0" err="1" smtClean="0">
                <a:solidFill>
                  <a:prstClr val="black"/>
                </a:solidFill>
              </a:rPr>
              <a:t>са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прехвърлени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към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smtClean="0">
                <a:solidFill>
                  <a:prstClr val="black"/>
                </a:solidFill>
              </a:rPr>
              <a:t>подмярка 431-1;</a:t>
            </a:r>
          </a:p>
        </p:txBody>
      </p:sp>
      <p:pic>
        <p:nvPicPr>
          <p:cNvPr id="9" name="Picture 2" descr="logo PRSR2014-20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823041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logo LEA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823041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835058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823040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597067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2" y="548680"/>
            <a:ext cx="8229600" cy="580845"/>
          </a:xfrm>
        </p:spPr>
        <p:txBody>
          <a:bodyPr>
            <a:normAutofit fontScale="90000"/>
          </a:bodyPr>
          <a:lstStyle/>
          <a:p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7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Подходът ЛИДЕР – изпълнение</a:t>
            </a:r>
            <a: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6700" y="1568236"/>
            <a:ext cx="8064896" cy="3057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sz="2000" b="1" u="sng" dirty="0" err="1">
                <a:solidFill>
                  <a:prstClr val="black"/>
                </a:solidFill>
              </a:rPr>
              <a:t>Подготвителна</a:t>
            </a:r>
            <a:r>
              <a:rPr lang="ru-RU" sz="2000" b="1" u="sng" dirty="0">
                <a:solidFill>
                  <a:prstClr val="black"/>
                </a:solidFill>
              </a:rPr>
              <a:t> подмярка 431-2:</a:t>
            </a:r>
            <a:endParaRPr lang="ru-RU" sz="2000" b="1" u="sng" dirty="0" smtClean="0">
              <a:solidFill>
                <a:prstClr val="black"/>
              </a:solidFill>
            </a:endParaRPr>
          </a:p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endParaRPr lang="ru-RU" sz="2000" b="1" u="sng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покрита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територия</a:t>
            </a:r>
            <a:r>
              <a:rPr lang="ru-RU" dirty="0">
                <a:solidFill>
                  <a:prstClr val="black"/>
                </a:solidFill>
              </a:rPr>
              <a:t>: 64 хил. кв. м. – </a:t>
            </a:r>
            <a:r>
              <a:rPr lang="ru-RU" dirty="0" err="1">
                <a:solidFill>
                  <a:prstClr val="black"/>
                </a:solidFill>
              </a:rPr>
              <a:t>общо</a:t>
            </a:r>
            <a:r>
              <a:rPr lang="ru-RU" dirty="0">
                <a:solidFill>
                  <a:prstClr val="black"/>
                </a:solidFill>
              </a:rPr>
              <a:t> 138 </a:t>
            </a:r>
            <a:r>
              <a:rPr lang="ru-RU" dirty="0" err="1" smtClean="0">
                <a:solidFill>
                  <a:prstClr val="black"/>
                </a:solidFill>
              </a:rPr>
              <a:t>общини</a:t>
            </a:r>
            <a:r>
              <a:rPr lang="ru-RU" dirty="0" smtClean="0">
                <a:solidFill>
                  <a:prstClr val="black"/>
                </a:solidFill>
              </a:rPr>
              <a:t>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покрито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население: 2,2 млн. </a:t>
            </a:r>
            <a:r>
              <a:rPr lang="ru-RU" dirty="0" smtClean="0">
                <a:solidFill>
                  <a:prstClr val="black"/>
                </a:solidFill>
              </a:rPr>
              <a:t>души;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преминали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обучения: 11 446 </a:t>
            </a:r>
            <a:r>
              <a:rPr lang="ru-RU" dirty="0" smtClean="0">
                <a:solidFill>
                  <a:prstClr val="black"/>
                </a:solidFill>
              </a:rPr>
              <a:t>души;</a:t>
            </a:r>
            <a:endParaRPr lang="ru-RU" dirty="0">
              <a:solidFill>
                <a:prstClr val="black"/>
              </a:solidFill>
            </a:endParaRPr>
          </a:p>
          <a:p>
            <a:pPr marL="822960" lvl="1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smtClean="0">
                <a:solidFill>
                  <a:prstClr val="black"/>
                </a:solidFill>
              </a:rPr>
              <a:t>6 </a:t>
            </a:r>
            <a:r>
              <a:rPr lang="ru-RU" dirty="0">
                <a:solidFill>
                  <a:prstClr val="black"/>
                </a:solidFill>
              </a:rPr>
              <a:t>535 </a:t>
            </a:r>
            <a:r>
              <a:rPr lang="ru-RU" dirty="0" err="1">
                <a:solidFill>
                  <a:prstClr val="black"/>
                </a:solidFill>
              </a:rPr>
              <a:t>мъже</a:t>
            </a:r>
            <a:r>
              <a:rPr lang="ru-RU" dirty="0">
                <a:solidFill>
                  <a:prstClr val="black"/>
                </a:solidFill>
              </a:rPr>
              <a:t> и 4 911 </a:t>
            </a:r>
            <a:r>
              <a:rPr lang="ru-RU" dirty="0" smtClean="0">
                <a:solidFill>
                  <a:prstClr val="black"/>
                </a:solidFill>
              </a:rPr>
              <a:t>жени</a:t>
            </a:r>
            <a:r>
              <a:rPr lang="ru-RU" dirty="0">
                <a:solidFill>
                  <a:prstClr val="black"/>
                </a:solidFill>
              </a:rPr>
              <a:t>;</a:t>
            </a:r>
          </a:p>
          <a:p>
            <a:pPr marL="822960" lvl="1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smtClean="0">
                <a:solidFill>
                  <a:prstClr val="black"/>
                </a:solidFill>
              </a:rPr>
              <a:t>2992 </a:t>
            </a:r>
            <a:r>
              <a:rPr lang="ru-RU" dirty="0">
                <a:solidFill>
                  <a:prstClr val="black"/>
                </a:solidFill>
              </a:rPr>
              <a:t>души от </a:t>
            </a:r>
            <a:r>
              <a:rPr lang="ru-RU" dirty="0" err="1">
                <a:solidFill>
                  <a:prstClr val="black"/>
                </a:solidFill>
              </a:rPr>
              <a:t>обучените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са</a:t>
            </a:r>
            <a:r>
              <a:rPr lang="ru-RU" dirty="0">
                <a:solidFill>
                  <a:prstClr val="black"/>
                </a:solidFill>
              </a:rPr>
              <a:t> на </a:t>
            </a:r>
            <a:r>
              <a:rPr lang="ru-RU" dirty="0" err="1">
                <a:solidFill>
                  <a:prstClr val="black"/>
                </a:solidFill>
              </a:rPr>
              <a:t>възраст</a:t>
            </a:r>
            <a:r>
              <a:rPr lang="ru-RU" dirty="0">
                <a:solidFill>
                  <a:prstClr val="black"/>
                </a:solidFill>
              </a:rPr>
              <a:t> под 25 </a:t>
            </a:r>
            <a:r>
              <a:rPr lang="ru-RU" dirty="0" err="1" smtClean="0">
                <a:solidFill>
                  <a:prstClr val="black"/>
                </a:solidFill>
              </a:rPr>
              <a:t>години</a:t>
            </a:r>
            <a:r>
              <a:rPr lang="ru-RU" dirty="0" smtClean="0">
                <a:solidFill>
                  <a:prstClr val="black"/>
                </a:solidFill>
              </a:rPr>
              <a:t>.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9" name="Picture 2" descr="logo PRSR2014-20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823041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logo LEA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823041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835058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823040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397410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2" y="548680"/>
            <a:ext cx="8229600" cy="580845"/>
          </a:xfrm>
        </p:spPr>
        <p:txBody>
          <a:bodyPr>
            <a:normAutofit fontScale="90000"/>
          </a:bodyPr>
          <a:lstStyle/>
          <a:p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7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Подходът ЛИДЕР – изпълнение</a:t>
            </a:r>
            <a: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6700" y="1568236"/>
            <a:ext cx="8064896" cy="2728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sz="2000" b="1" u="sng" dirty="0" err="1">
                <a:solidFill>
                  <a:prstClr val="black"/>
                </a:solidFill>
              </a:rPr>
              <a:t>Подготвителна</a:t>
            </a:r>
            <a:r>
              <a:rPr lang="ru-RU" sz="2000" b="1" u="sng" dirty="0">
                <a:solidFill>
                  <a:prstClr val="black"/>
                </a:solidFill>
              </a:rPr>
              <a:t> подмярка 431-2:</a:t>
            </a:r>
            <a:endParaRPr lang="ru-RU" sz="2000" b="1" u="sng" dirty="0" smtClean="0">
              <a:solidFill>
                <a:prstClr val="black"/>
              </a:solidFill>
            </a:endParaRPr>
          </a:p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endParaRPr lang="ru-RU" sz="2000" b="1" u="sng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>
                <a:solidFill>
                  <a:prstClr val="black"/>
                </a:solidFill>
              </a:rPr>
              <a:t>индикатори</a:t>
            </a:r>
            <a:r>
              <a:rPr lang="ru-RU" dirty="0">
                <a:solidFill>
                  <a:prstClr val="black"/>
                </a:solidFill>
              </a:rPr>
              <a:t> в ПРСР 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брой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потенциални</a:t>
            </a:r>
            <a:r>
              <a:rPr lang="ru-RU" dirty="0">
                <a:solidFill>
                  <a:prstClr val="black"/>
                </a:solidFill>
              </a:rPr>
              <a:t> МИГ – 60 – </a:t>
            </a:r>
            <a:r>
              <a:rPr lang="ru-RU" dirty="0" err="1">
                <a:solidFill>
                  <a:prstClr val="black"/>
                </a:solidFill>
              </a:rPr>
              <a:t>изпълнен</a:t>
            </a:r>
            <a:r>
              <a:rPr lang="ru-RU" dirty="0">
                <a:solidFill>
                  <a:prstClr val="black"/>
                </a:solidFill>
              </a:rPr>
              <a:t> на 150%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брой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преминали</a:t>
            </a:r>
            <a:r>
              <a:rPr lang="ru-RU" dirty="0">
                <a:solidFill>
                  <a:prstClr val="black"/>
                </a:solidFill>
              </a:rPr>
              <a:t> обучения – 6 000 души </a:t>
            </a:r>
            <a:r>
              <a:rPr lang="ru-RU" dirty="0" err="1">
                <a:solidFill>
                  <a:prstClr val="black"/>
                </a:solidFill>
              </a:rPr>
              <a:t>изпълнен</a:t>
            </a:r>
            <a:r>
              <a:rPr lang="ru-RU" dirty="0">
                <a:solidFill>
                  <a:prstClr val="black"/>
                </a:solidFill>
              </a:rPr>
              <a:t> почти на 200%</a:t>
            </a:r>
          </a:p>
          <a:p>
            <a:pPr marL="822960" lvl="1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9" name="Picture 2" descr="logo PRSR2014-20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823041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logo LEA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823041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835058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823040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718980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35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2" y="548680"/>
            <a:ext cx="8229600" cy="580845"/>
          </a:xfrm>
        </p:spPr>
        <p:txBody>
          <a:bodyPr>
            <a:normAutofit fontScale="90000"/>
          </a:bodyPr>
          <a:lstStyle/>
          <a:p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7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Подходът ЛИДЕР – изпълнение</a:t>
            </a:r>
            <a: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6700" y="1568236"/>
            <a:ext cx="8064896" cy="3929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sz="2000" b="1" u="sng" dirty="0" smtClean="0">
                <a:solidFill>
                  <a:prstClr val="black"/>
                </a:solidFill>
              </a:rPr>
              <a:t>Подмярка 431-1 „Управление </a:t>
            </a:r>
            <a:r>
              <a:rPr lang="ru-RU" sz="2000" b="1" u="sng" dirty="0">
                <a:solidFill>
                  <a:prstClr val="black"/>
                </a:solidFill>
              </a:rPr>
              <a:t>на МИГ, </a:t>
            </a:r>
            <a:r>
              <a:rPr lang="ru-RU" sz="2000" b="1" u="sng" dirty="0" err="1">
                <a:solidFill>
                  <a:prstClr val="black"/>
                </a:solidFill>
              </a:rPr>
              <a:t>придобиване</a:t>
            </a:r>
            <a:r>
              <a:rPr lang="ru-RU" sz="2000" b="1" u="sng" dirty="0">
                <a:solidFill>
                  <a:prstClr val="black"/>
                </a:solidFill>
              </a:rPr>
              <a:t> на умения и </a:t>
            </a:r>
            <a:r>
              <a:rPr lang="ru-RU" sz="2000" b="1" u="sng" dirty="0" err="1">
                <a:solidFill>
                  <a:prstClr val="black"/>
                </a:solidFill>
              </a:rPr>
              <a:t>постигане</a:t>
            </a:r>
            <a:r>
              <a:rPr lang="ru-RU" sz="2000" b="1" u="sng" dirty="0">
                <a:solidFill>
                  <a:prstClr val="black"/>
                </a:solidFill>
              </a:rPr>
              <a:t> на </a:t>
            </a:r>
            <a:r>
              <a:rPr lang="ru-RU" sz="2000" b="1" u="sng" dirty="0" err="1">
                <a:solidFill>
                  <a:prstClr val="black"/>
                </a:solidFill>
              </a:rPr>
              <a:t>обществена</a:t>
            </a:r>
            <a:r>
              <a:rPr lang="ru-RU" sz="2000" b="1" u="sng" dirty="0">
                <a:solidFill>
                  <a:prstClr val="black"/>
                </a:solidFill>
              </a:rPr>
              <a:t> </a:t>
            </a:r>
            <a:r>
              <a:rPr lang="ru-RU" sz="2000" b="1" u="sng" dirty="0" err="1">
                <a:solidFill>
                  <a:prstClr val="black"/>
                </a:solidFill>
              </a:rPr>
              <a:t>активност</a:t>
            </a:r>
            <a:r>
              <a:rPr lang="ru-RU" sz="2000" b="1" u="sng" dirty="0">
                <a:solidFill>
                  <a:prstClr val="black"/>
                </a:solidFill>
              </a:rPr>
              <a:t> на </a:t>
            </a:r>
            <a:r>
              <a:rPr lang="ru-RU" sz="2000" b="1" u="sng" dirty="0" err="1">
                <a:solidFill>
                  <a:prstClr val="black"/>
                </a:solidFill>
              </a:rPr>
              <a:t>съответната</a:t>
            </a:r>
            <a:r>
              <a:rPr lang="ru-RU" sz="2000" b="1" u="sng" dirty="0">
                <a:solidFill>
                  <a:prstClr val="black"/>
                </a:solidFill>
              </a:rPr>
              <a:t> </a:t>
            </a:r>
            <a:r>
              <a:rPr lang="ru-RU" sz="2000" b="1" u="sng" dirty="0" err="1">
                <a:solidFill>
                  <a:prstClr val="black"/>
                </a:solidFill>
              </a:rPr>
              <a:t>територия</a:t>
            </a:r>
            <a:r>
              <a:rPr lang="ru-RU" sz="2000" b="1" u="sng" dirty="0">
                <a:solidFill>
                  <a:prstClr val="black"/>
                </a:solidFill>
              </a:rPr>
              <a:t> за </a:t>
            </a:r>
            <a:r>
              <a:rPr lang="ru-RU" sz="2000" b="1" u="sng" dirty="0" err="1">
                <a:solidFill>
                  <a:prstClr val="black"/>
                </a:solidFill>
              </a:rPr>
              <a:t>местните</a:t>
            </a:r>
            <a:r>
              <a:rPr lang="ru-RU" sz="2000" b="1" u="sng" dirty="0">
                <a:solidFill>
                  <a:prstClr val="black"/>
                </a:solidFill>
              </a:rPr>
              <a:t> </a:t>
            </a:r>
            <a:r>
              <a:rPr lang="ru-RU" sz="2000" b="1" u="sng" dirty="0" err="1">
                <a:solidFill>
                  <a:prstClr val="black"/>
                </a:solidFill>
              </a:rPr>
              <a:t>инициативни</a:t>
            </a:r>
            <a:r>
              <a:rPr lang="ru-RU" sz="2000" b="1" u="sng" dirty="0">
                <a:solidFill>
                  <a:prstClr val="black"/>
                </a:solidFill>
              </a:rPr>
              <a:t> </a:t>
            </a:r>
            <a:r>
              <a:rPr lang="ru-RU" sz="2000" b="1" u="sng" dirty="0" err="1">
                <a:solidFill>
                  <a:prstClr val="black"/>
                </a:solidFill>
              </a:rPr>
              <a:t>групи</a:t>
            </a:r>
            <a:r>
              <a:rPr lang="ru-RU" sz="2000" b="1" u="sng" dirty="0">
                <a:solidFill>
                  <a:prstClr val="black"/>
                </a:solidFill>
              </a:rPr>
              <a:t>, </a:t>
            </a:r>
            <a:r>
              <a:rPr lang="ru-RU" sz="2000" b="1" u="sng" dirty="0" err="1">
                <a:solidFill>
                  <a:prstClr val="black"/>
                </a:solidFill>
              </a:rPr>
              <a:t>прилагащи</a:t>
            </a:r>
            <a:r>
              <a:rPr lang="ru-RU" sz="2000" b="1" u="sng" dirty="0">
                <a:solidFill>
                  <a:prstClr val="black"/>
                </a:solidFill>
              </a:rPr>
              <a:t> стратегии за </a:t>
            </a:r>
            <a:r>
              <a:rPr lang="ru-RU" sz="2000" b="1" u="sng" dirty="0" err="1">
                <a:solidFill>
                  <a:prstClr val="black"/>
                </a:solidFill>
              </a:rPr>
              <a:t>местно</a:t>
            </a:r>
            <a:r>
              <a:rPr lang="ru-RU" sz="2000" b="1" u="sng" dirty="0">
                <a:solidFill>
                  <a:prstClr val="black"/>
                </a:solidFill>
              </a:rPr>
              <a:t> развитие”:</a:t>
            </a:r>
            <a:endParaRPr lang="ru-RU" sz="2000" b="1" u="sng" dirty="0" smtClean="0">
              <a:solidFill>
                <a:prstClr val="black"/>
              </a:solidFill>
            </a:endParaRPr>
          </a:p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endParaRPr lang="ru-RU" sz="2000" b="1" u="sng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smtClean="0">
                <a:solidFill>
                  <a:prstClr val="black"/>
                </a:solidFill>
              </a:rPr>
              <a:t>Бюджет за </a:t>
            </a:r>
            <a:r>
              <a:rPr lang="ru-RU" dirty="0" err="1" smtClean="0">
                <a:solidFill>
                  <a:prstClr val="black"/>
                </a:solidFill>
              </a:rPr>
              <a:t>всички</a:t>
            </a:r>
            <a:r>
              <a:rPr lang="ru-RU" dirty="0" smtClean="0">
                <a:solidFill>
                  <a:prstClr val="black"/>
                </a:solidFill>
              </a:rPr>
              <a:t> 35 МИГ</a:t>
            </a:r>
            <a:r>
              <a:rPr lang="bg-BG" altLang="bg-BG" dirty="0" smtClean="0"/>
              <a:t> </a:t>
            </a:r>
            <a:r>
              <a:rPr lang="bg-BG" altLang="bg-BG" dirty="0"/>
              <a:t>– 24 301 051,50 </a:t>
            </a:r>
            <a:r>
              <a:rPr lang="bg-BG" altLang="bg-BG" dirty="0" smtClean="0"/>
              <a:t>лева</a:t>
            </a:r>
            <a:r>
              <a:rPr lang="ru-RU" altLang="bg-BG" dirty="0">
                <a:solidFill>
                  <a:prstClr val="black"/>
                </a:solidFill>
              </a:rPr>
              <a:t>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>
                <a:solidFill>
                  <a:prstClr val="black"/>
                </a:solidFill>
              </a:rPr>
              <a:t>Заявени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бюджети</a:t>
            </a:r>
            <a:r>
              <a:rPr lang="ru-RU" dirty="0">
                <a:solidFill>
                  <a:prstClr val="black"/>
                </a:solidFill>
              </a:rPr>
              <a:t> от МИГ - </a:t>
            </a:r>
            <a:r>
              <a:rPr lang="ru-RU" altLang="bg-BG" dirty="0">
                <a:solidFill>
                  <a:prstClr val="black"/>
                </a:solidFill>
              </a:rPr>
              <a:t>21 779 048,97 лева (89,62% от </a:t>
            </a:r>
            <a:r>
              <a:rPr lang="ru-RU" altLang="bg-BG" dirty="0" err="1">
                <a:solidFill>
                  <a:prstClr val="black"/>
                </a:solidFill>
              </a:rPr>
              <a:t>договорения</a:t>
            </a:r>
            <a:r>
              <a:rPr lang="ru-RU" altLang="bg-BG" dirty="0">
                <a:solidFill>
                  <a:prstClr val="black"/>
                </a:solidFill>
              </a:rPr>
              <a:t> по под-</a:t>
            </a:r>
            <a:r>
              <a:rPr lang="ru-RU" altLang="bg-BG" dirty="0" err="1">
                <a:solidFill>
                  <a:prstClr val="black"/>
                </a:solidFill>
              </a:rPr>
              <a:t>мярката</a:t>
            </a:r>
            <a:r>
              <a:rPr lang="ru-RU" altLang="bg-BG" dirty="0">
                <a:solidFill>
                  <a:prstClr val="black"/>
                </a:solidFill>
              </a:rPr>
              <a:t> бюджет</a:t>
            </a:r>
            <a:r>
              <a:rPr lang="ru-RU" altLang="bg-BG" dirty="0" smtClean="0">
                <a:solidFill>
                  <a:prstClr val="black"/>
                </a:solidFill>
              </a:rPr>
              <a:t>);</a:t>
            </a: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Получени</a:t>
            </a:r>
            <a:r>
              <a:rPr lang="ru-RU" dirty="0" smtClean="0">
                <a:solidFill>
                  <a:prstClr val="black"/>
                </a:solidFill>
              </a:rPr>
              <a:t> и </a:t>
            </a:r>
            <a:r>
              <a:rPr lang="ru-RU" dirty="0" err="1" smtClean="0">
                <a:solidFill>
                  <a:prstClr val="black"/>
                </a:solidFill>
              </a:rPr>
              <a:t>разгледани</a:t>
            </a:r>
            <a:r>
              <a:rPr lang="ru-RU" dirty="0" smtClean="0">
                <a:solidFill>
                  <a:prstClr val="black"/>
                </a:solidFill>
              </a:rPr>
              <a:t> от УО на ПРСР заявки – за 17,5 млн. </a:t>
            </a:r>
            <a:r>
              <a:rPr lang="ru-RU" dirty="0" err="1" smtClean="0">
                <a:solidFill>
                  <a:prstClr val="black"/>
                </a:solidFill>
              </a:rPr>
              <a:t>лв</a:t>
            </a:r>
            <a:r>
              <a:rPr lang="ru-RU" dirty="0" smtClean="0">
                <a:solidFill>
                  <a:prstClr val="black"/>
                </a:solidFill>
              </a:rPr>
              <a:t>.</a:t>
            </a:r>
            <a:endParaRPr lang="ru-RU" dirty="0">
              <a:solidFill>
                <a:prstClr val="black"/>
              </a:solidFill>
            </a:endParaRPr>
          </a:p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endParaRPr lang="ru-RU" dirty="0" smtClean="0">
              <a:solidFill>
                <a:prstClr val="black"/>
              </a:solidFill>
            </a:endParaRPr>
          </a:p>
        </p:txBody>
      </p:sp>
      <p:pic>
        <p:nvPicPr>
          <p:cNvPr id="9" name="Picture 2" descr="logo PRSR2014-20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823041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logo LEA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823041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835058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823040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933911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2" y="548680"/>
            <a:ext cx="8229600" cy="580845"/>
          </a:xfrm>
        </p:spPr>
        <p:txBody>
          <a:bodyPr>
            <a:normAutofit fontScale="90000"/>
          </a:bodyPr>
          <a:lstStyle/>
          <a:p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7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Подходът ЛИДЕР – изпълнение</a:t>
            </a:r>
            <a: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6700" y="1568236"/>
            <a:ext cx="806489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sz="2000" b="1" u="sng" dirty="0" err="1" smtClean="0">
                <a:solidFill>
                  <a:prstClr val="black"/>
                </a:solidFill>
              </a:rPr>
              <a:t>Мярка</a:t>
            </a:r>
            <a:r>
              <a:rPr lang="ru-RU" sz="2000" b="1" u="sng" dirty="0" smtClean="0">
                <a:solidFill>
                  <a:prstClr val="black"/>
                </a:solidFill>
              </a:rPr>
              <a:t> 41 «</a:t>
            </a:r>
            <a:r>
              <a:rPr lang="ru-RU" sz="2000" b="1" u="sng" dirty="0" err="1" smtClean="0">
                <a:solidFill>
                  <a:prstClr val="black"/>
                </a:solidFill>
              </a:rPr>
              <a:t>Прилагане</a:t>
            </a:r>
            <a:r>
              <a:rPr lang="ru-RU" sz="2000" b="1" u="sng" dirty="0" smtClean="0">
                <a:solidFill>
                  <a:prstClr val="black"/>
                </a:solidFill>
              </a:rPr>
              <a:t> на стратегии за </a:t>
            </a:r>
            <a:r>
              <a:rPr lang="ru-RU" sz="2000" b="1" u="sng" dirty="0" err="1" smtClean="0">
                <a:solidFill>
                  <a:prstClr val="black"/>
                </a:solidFill>
              </a:rPr>
              <a:t>местно</a:t>
            </a:r>
            <a:r>
              <a:rPr lang="ru-RU" sz="2000" b="1" u="sng" dirty="0" smtClean="0">
                <a:solidFill>
                  <a:prstClr val="black"/>
                </a:solidFill>
              </a:rPr>
              <a:t> развитие»:</a:t>
            </a:r>
          </a:p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endParaRPr lang="ru-RU" sz="2000" b="1" u="sng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err="1" smtClean="0">
                <a:solidFill>
                  <a:prstClr val="black"/>
                </a:solidFill>
              </a:rPr>
              <a:t>Общо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одобрени</a:t>
            </a:r>
            <a:r>
              <a:rPr lang="ru-RU" dirty="0">
                <a:solidFill>
                  <a:prstClr val="black"/>
                </a:solidFill>
              </a:rPr>
              <a:t> МИГ – 35;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smtClean="0">
                <a:solidFill>
                  <a:prstClr val="black"/>
                </a:solidFill>
              </a:rPr>
              <a:t>Обща </a:t>
            </a:r>
            <a:r>
              <a:rPr lang="ru-RU" dirty="0" err="1">
                <a:solidFill>
                  <a:prstClr val="black"/>
                </a:solidFill>
              </a:rPr>
              <a:t>покрита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територия</a:t>
            </a:r>
            <a:r>
              <a:rPr lang="ru-RU" dirty="0">
                <a:solidFill>
                  <a:prstClr val="black"/>
                </a:solidFill>
              </a:rPr>
              <a:t> по подхода ЛИДЕР – 25,8 хил. кв. км – 23% от </a:t>
            </a:r>
            <a:r>
              <a:rPr lang="ru-RU" dirty="0" err="1">
                <a:solidFill>
                  <a:prstClr val="black"/>
                </a:solidFill>
              </a:rPr>
              <a:t>територията</a:t>
            </a:r>
            <a:r>
              <a:rPr lang="ru-RU" dirty="0">
                <a:solidFill>
                  <a:prstClr val="black"/>
                </a:solidFill>
              </a:rPr>
              <a:t> на </a:t>
            </a:r>
            <a:r>
              <a:rPr lang="ru-RU" dirty="0" err="1">
                <a:solidFill>
                  <a:prstClr val="black"/>
                </a:solidFill>
              </a:rPr>
              <a:t>страната</a:t>
            </a:r>
            <a:r>
              <a:rPr lang="ru-RU" dirty="0">
                <a:solidFill>
                  <a:prstClr val="black"/>
                </a:solidFill>
              </a:rPr>
              <a:t> и 29% от </a:t>
            </a:r>
            <a:r>
              <a:rPr lang="ru-RU" dirty="0" err="1">
                <a:solidFill>
                  <a:prstClr val="black"/>
                </a:solidFill>
              </a:rPr>
              <a:t>територията</a:t>
            </a:r>
            <a:r>
              <a:rPr lang="ru-RU" dirty="0">
                <a:solidFill>
                  <a:prstClr val="black"/>
                </a:solidFill>
              </a:rPr>
              <a:t> на </a:t>
            </a:r>
            <a:r>
              <a:rPr lang="ru-RU" dirty="0" err="1">
                <a:solidFill>
                  <a:prstClr val="black"/>
                </a:solidFill>
              </a:rPr>
              <a:t>селските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райони</a:t>
            </a:r>
            <a:r>
              <a:rPr lang="ru-RU" dirty="0">
                <a:solidFill>
                  <a:prstClr val="black"/>
                </a:solidFill>
              </a:rPr>
              <a:t>;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smtClean="0">
                <a:solidFill>
                  <a:prstClr val="black"/>
                </a:solidFill>
              </a:rPr>
              <a:t>Общ </a:t>
            </a:r>
            <a:r>
              <a:rPr lang="ru-RU" dirty="0" err="1">
                <a:solidFill>
                  <a:prstClr val="black"/>
                </a:solidFill>
              </a:rPr>
              <a:t>брой</a:t>
            </a:r>
            <a:r>
              <a:rPr lang="ru-RU" dirty="0">
                <a:solidFill>
                  <a:prstClr val="black"/>
                </a:solidFill>
              </a:rPr>
              <a:t> население, </a:t>
            </a:r>
            <a:r>
              <a:rPr lang="ru-RU" dirty="0" err="1">
                <a:solidFill>
                  <a:prstClr val="black"/>
                </a:solidFill>
              </a:rPr>
              <a:t>покрито</a:t>
            </a:r>
            <a:r>
              <a:rPr lang="ru-RU" dirty="0">
                <a:solidFill>
                  <a:prstClr val="black"/>
                </a:solidFill>
              </a:rPr>
              <a:t> от подхода ЛИДЕР – 801 688 души;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 smtClean="0">
                <a:solidFill>
                  <a:prstClr val="black"/>
                </a:solidFill>
              </a:rPr>
              <a:t>Общ </a:t>
            </a:r>
            <a:r>
              <a:rPr lang="ru-RU" dirty="0" err="1">
                <a:solidFill>
                  <a:prstClr val="black"/>
                </a:solidFill>
              </a:rPr>
              <a:t>брой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общини</a:t>
            </a:r>
            <a:r>
              <a:rPr lang="ru-RU" dirty="0">
                <a:solidFill>
                  <a:prstClr val="black"/>
                </a:solidFill>
              </a:rPr>
              <a:t> – 57.</a:t>
            </a:r>
          </a:p>
          <a:p>
            <a:pPr marL="822960" lvl="1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9" name="Picture 2" descr="logo PRSR2014-20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823041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logo LEA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823041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835058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823040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498532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37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2" y="548680"/>
            <a:ext cx="8229600" cy="580845"/>
          </a:xfrm>
        </p:spPr>
        <p:txBody>
          <a:bodyPr>
            <a:normAutofit fontScale="90000"/>
          </a:bodyPr>
          <a:lstStyle/>
          <a:p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7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Подходът ЛИДЕР – изпълнение</a:t>
            </a:r>
            <a: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6700" y="1568236"/>
            <a:ext cx="8064896" cy="1087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sz="2000" b="1" u="sng" dirty="0" err="1" smtClean="0">
                <a:solidFill>
                  <a:prstClr val="black"/>
                </a:solidFill>
              </a:rPr>
              <a:t>Мярка</a:t>
            </a:r>
            <a:r>
              <a:rPr lang="ru-RU" sz="2000" b="1" u="sng" dirty="0" smtClean="0">
                <a:solidFill>
                  <a:prstClr val="black"/>
                </a:solidFill>
              </a:rPr>
              <a:t> 41 – карта на </a:t>
            </a:r>
            <a:r>
              <a:rPr lang="ru-RU" sz="2000" b="1" u="sng" dirty="0" err="1" smtClean="0">
                <a:solidFill>
                  <a:prstClr val="black"/>
                </a:solidFill>
              </a:rPr>
              <a:t>местните</a:t>
            </a:r>
            <a:r>
              <a:rPr lang="ru-RU" sz="2000" b="1" u="sng" dirty="0" smtClean="0">
                <a:solidFill>
                  <a:prstClr val="black"/>
                </a:solidFill>
              </a:rPr>
              <a:t> </a:t>
            </a:r>
            <a:r>
              <a:rPr lang="ru-RU" sz="2000" b="1" u="sng" dirty="0" err="1" smtClean="0">
                <a:solidFill>
                  <a:prstClr val="black"/>
                </a:solidFill>
              </a:rPr>
              <a:t>инициативни</a:t>
            </a:r>
            <a:r>
              <a:rPr lang="ru-RU" sz="2000" b="1" u="sng" dirty="0" smtClean="0">
                <a:solidFill>
                  <a:prstClr val="black"/>
                </a:solidFill>
              </a:rPr>
              <a:t> </a:t>
            </a:r>
            <a:r>
              <a:rPr lang="ru-RU" sz="2000" b="1" u="sng" dirty="0" err="1" smtClean="0">
                <a:solidFill>
                  <a:prstClr val="black"/>
                </a:solidFill>
              </a:rPr>
              <a:t>групи</a:t>
            </a:r>
            <a:endParaRPr lang="ru-RU" sz="2000" b="1" u="sng" dirty="0" smtClean="0">
              <a:solidFill>
                <a:prstClr val="black"/>
              </a:solidFill>
            </a:endParaRPr>
          </a:p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endParaRPr lang="ru-RU" sz="2000" b="1" u="sng" dirty="0" smtClean="0">
              <a:solidFill>
                <a:prstClr val="black"/>
              </a:solidFill>
            </a:endParaRPr>
          </a:p>
          <a:p>
            <a:pPr marL="822960" lvl="1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9" name="Picture 2" descr="logo PRSR2014-20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823041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logo LEA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823041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835058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823040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Content Placeholder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88840"/>
            <a:ext cx="4953000" cy="350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890583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2" y="548680"/>
            <a:ext cx="8229600" cy="580845"/>
          </a:xfrm>
        </p:spPr>
        <p:txBody>
          <a:bodyPr>
            <a:normAutofit fontScale="90000"/>
          </a:bodyPr>
          <a:lstStyle/>
          <a:p>
            <a: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7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Подходът ЛИДЕР – изпълнение</a:t>
            </a:r>
            <a: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6700" y="1568236"/>
            <a:ext cx="806489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ru-RU" sz="2000" b="1" u="sng" dirty="0" err="1" smtClean="0">
                <a:solidFill>
                  <a:prstClr val="black"/>
                </a:solidFill>
              </a:rPr>
              <a:t>Мярка</a:t>
            </a:r>
            <a:r>
              <a:rPr lang="ru-RU" sz="2000" b="1" u="sng" dirty="0" smtClean="0">
                <a:solidFill>
                  <a:prstClr val="black"/>
                </a:solidFill>
              </a:rPr>
              <a:t> 41 «</a:t>
            </a:r>
            <a:r>
              <a:rPr lang="ru-RU" sz="2000" b="1" u="sng" dirty="0" err="1" smtClean="0">
                <a:solidFill>
                  <a:prstClr val="black"/>
                </a:solidFill>
              </a:rPr>
              <a:t>Прилагане</a:t>
            </a:r>
            <a:r>
              <a:rPr lang="ru-RU" sz="2000" b="1" u="sng" dirty="0" smtClean="0">
                <a:solidFill>
                  <a:prstClr val="black"/>
                </a:solidFill>
              </a:rPr>
              <a:t> на стратегии за </a:t>
            </a:r>
            <a:r>
              <a:rPr lang="ru-RU" sz="2000" b="1" u="sng" dirty="0" err="1" smtClean="0">
                <a:solidFill>
                  <a:prstClr val="black"/>
                </a:solidFill>
              </a:rPr>
              <a:t>местно</a:t>
            </a:r>
            <a:r>
              <a:rPr lang="ru-RU" sz="2000" b="1" u="sng" dirty="0" smtClean="0">
                <a:solidFill>
                  <a:prstClr val="black"/>
                </a:solidFill>
              </a:rPr>
              <a:t> развитие»:</a:t>
            </a:r>
          </a:p>
          <a:p>
            <a:pPr marL="109728" algn="just">
              <a:spcBef>
                <a:spcPts val="400"/>
              </a:spcBef>
              <a:buClr>
                <a:srgbClr val="2DA2BF"/>
              </a:buClr>
              <a:buSzPct val="68000"/>
            </a:pPr>
            <a:endParaRPr lang="ru-RU" sz="2000" b="1" u="sng" dirty="0" smtClean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>
                <a:solidFill>
                  <a:prstClr val="black"/>
                </a:solidFill>
              </a:rPr>
              <a:t>Общ размер на </a:t>
            </a:r>
            <a:r>
              <a:rPr lang="ru-RU" dirty="0" err="1">
                <a:solidFill>
                  <a:prstClr val="black"/>
                </a:solidFill>
              </a:rPr>
              <a:t>сключените</a:t>
            </a:r>
            <a:r>
              <a:rPr lang="ru-RU" dirty="0">
                <a:solidFill>
                  <a:prstClr val="black"/>
                </a:solidFill>
              </a:rPr>
              <a:t> договори и </a:t>
            </a:r>
            <a:r>
              <a:rPr lang="ru-RU" dirty="0" err="1">
                <a:solidFill>
                  <a:prstClr val="black"/>
                </a:solidFill>
              </a:rPr>
              <a:t>усвоените</a:t>
            </a:r>
            <a:r>
              <a:rPr lang="ru-RU" dirty="0">
                <a:solidFill>
                  <a:prstClr val="black"/>
                </a:solidFill>
              </a:rPr>
              <a:t> средства по мерки 41 и 431 (Стратегии за </a:t>
            </a:r>
            <a:r>
              <a:rPr lang="ru-RU" dirty="0" err="1">
                <a:solidFill>
                  <a:prstClr val="black"/>
                </a:solidFill>
              </a:rPr>
              <a:t>местно</a:t>
            </a:r>
            <a:r>
              <a:rPr lang="ru-RU" dirty="0">
                <a:solidFill>
                  <a:prstClr val="black"/>
                </a:solidFill>
              </a:rPr>
              <a:t> развитие) - </a:t>
            </a:r>
            <a:r>
              <a:rPr lang="ru-RU" dirty="0" smtClean="0">
                <a:solidFill>
                  <a:prstClr val="black"/>
                </a:solidFill>
              </a:rPr>
              <a:t>137 </a:t>
            </a:r>
            <a:r>
              <a:rPr lang="ru-RU" dirty="0">
                <a:solidFill>
                  <a:prstClr val="black"/>
                </a:solidFill>
              </a:rPr>
              <a:t>662 794,97 </a:t>
            </a:r>
            <a:r>
              <a:rPr lang="ru-RU" dirty="0" err="1">
                <a:solidFill>
                  <a:prstClr val="black"/>
                </a:solidFill>
              </a:rPr>
              <a:t>лв</a:t>
            </a:r>
            <a:r>
              <a:rPr lang="ru-RU" dirty="0">
                <a:solidFill>
                  <a:prstClr val="black"/>
                </a:solidFill>
              </a:rPr>
              <a:t>. От </a:t>
            </a:r>
            <a:r>
              <a:rPr lang="ru-RU" dirty="0" err="1">
                <a:solidFill>
                  <a:prstClr val="black"/>
                </a:solidFill>
              </a:rPr>
              <a:t>общо</a:t>
            </a:r>
            <a:r>
              <a:rPr lang="ru-RU" dirty="0">
                <a:solidFill>
                  <a:prstClr val="black"/>
                </a:solidFill>
              </a:rPr>
              <a:t> 140537636 по бюджет - 98 % от бюджета по мерки 41 и 431.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ru-RU" dirty="0">
                <a:solidFill>
                  <a:prstClr val="black"/>
                </a:solidFill>
              </a:rPr>
              <a:t>Размер на </a:t>
            </a:r>
            <a:r>
              <a:rPr lang="ru-RU" dirty="0" err="1">
                <a:solidFill>
                  <a:prstClr val="black"/>
                </a:solidFill>
              </a:rPr>
              <a:t>договорените</a:t>
            </a:r>
            <a:r>
              <a:rPr lang="ru-RU" dirty="0">
                <a:solidFill>
                  <a:prstClr val="black"/>
                </a:solidFill>
              </a:rPr>
              <a:t> средства </a:t>
            </a:r>
            <a:r>
              <a:rPr lang="ru-RU" dirty="0" err="1">
                <a:solidFill>
                  <a:prstClr val="black"/>
                </a:solidFill>
              </a:rPr>
              <a:t>към</a:t>
            </a:r>
            <a:r>
              <a:rPr lang="ru-RU" dirty="0">
                <a:solidFill>
                  <a:prstClr val="black"/>
                </a:solidFill>
              </a:rPr>
              <a:t> МИГ по М 41 - 103 974 227 </a:t>
            </a:r>
            <a:r>
              <a:rPr lang="ru-RU" dirty="0" err="1">
                <a:solidFill>
                  <a:prstClr val="black"/>
                </a:solidFill>
              </a:rPr>
              <a:t>лв</a:t>
            </a:r>
            <a:r>
              <a:rPr lang="ru-RU" dirty="0">
                <a:solidFill>
                  <a:prstClr val="black"/>
                </a:solidFill>
              </a:rPr>
              <a:t>., </a:t>
            </a:r>
            <a:r>
              <a:rPr lang="ru-RU" dirty="0" err="1">
                <a:solidFill>
                  <a:prstClr val="black"/>
                </a:solidFill>
              </a:rPr>
              <a:t>остатък</a:t>
            </a:r>
            <a:r>
              <a:rPr lang="ru-RU" dirty="0">
                <a:solidFill>
                  <a:prstClr val="black"/>
                </a:solidFill>
              </a:rPr>
              <a:t> 1 428 999 </a:t>
            </a:r>
            <a:r>
              <a:rPr lang="ru-RU" dirty="0" err="1">
                <a:solidFill>
                  <a:prstClr val="black"/>
                </a:solidFill>
              </a:rPr>
              <a:t>лв</a:t>
            </a:r>
            <a:r>
              <a:rPr lang="ru-RU" dirty="0" smtClean="0">
                <a:solidFill>
                  <a:prstClr val="black"/>
                </a:solidFill>
              </a:rPr>
              <a:t>.</a:t>
            </a: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  <a:p>
            <a:pPr marL="365760" indent="-256032" algn="just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9" name="Picture 2" descr="logo PRSR2014-20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7643" y="5823041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logo LEA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3180" y="5823041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835058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8720" y="5823040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886002384"/>
              </p:ext>
            </p:extLst>
          </p:nvPr>
        </p:nvGraphicFramePr>
        <p:xfrm>
          <a:off x="3995936" y="3950410"/>
          <a:ext cx="3571629" cy="1872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7970567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1A774-2575-4D98-AA76-1C6D5EAA728E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39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0" y="222867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 eaLnBrk="1" hangingPunct="1">
              <a:buFont typeface="Wingdings 3" pitchFamily="18" charset="2"/>
              <a:buNone/>
            </a:pPr>
            <a:r>
              <a:rPr lang="bg-BG" sz="2400" dirty="0">
                <a:cs typeface="Arial" charset="0"/>
              </a:rPr>
              <a:t>БЛАГОДАРЯ ЗА ВНИМАНИЕТО!</a:t>
            </a:r>
          </a:p>
          <a:p>
            <a:pPr marL="0" indent="0" algn="ctr" eaLnBrk="1" hangingPunct="1">
              <a:buFont typeface="Wingdings 3" pitchFamily="18" charset="2"/>
              <a:buNone/>
            </a:pPr>
            <a:endParaRPr lang="bg-BG" sz="2400" dirty="0">
              <a:cs typeface="Arial" charset="0"/>
            </a:endParaRPr>
          </a:p>
          <a:p>
            <a:pPr marL="0" indent="0" algn="ctr" eaLnBrk="1" hangingPunct="1">
              <a:buFont typeface="Wingdings 3" pitchFamily="18" charset="2"/>
              <a:buNone/>
            </a:pPr>
            <a:endParaRPr lang="bg-BG" sz="2400" dirty="0">
              <a:cs typeface="Arial" charset="0"/>
            </a:endParaRPr>
          </a:p>
        </p:txBody>
      </p:sp>
      <p:pic>
        <p:nvPicPr>
          <p:cNvPr id="9" name="Picture 2" descr="logo PRSR2014-20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34255" y="548680"/>
            <a:ext cx="13093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logo LEA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48680"/>
            <a:ext cx="809516" cy="55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D:\SSpasov\Stefan\MYDOCS\LEADER\Events\Seminar LEADER, Varna, June 2104\eu fla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2228" y="560697"/>
            <a:ext cx="820896" cy="54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SSpasov\Stefan\MYDOCS\LEADER\Events\Seminar LEADER, Varna, June 2104\bg fla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5332" y="548679"/>
            <a:ext cx="930479" cy="55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961322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Подходът LEADER&amp;#x0D;&amp;#x0A;&amp;#x0D;&amp;#x0A;&amp;#x0D;&amp;#x0A;философия и история&amp;quot;&quot;/&gt;&lt;property id=&quot;20307&quot; value=&quot;351&quot;/&gt;&lt;/object&gt;&lt;object type=&quot;3&quot; unique_id=&quot;10005&quot;&gt;&lt;property id=&quot;20148&quot; value=&quot;5&quot;/&gt;&lt;property id=&quot;20300&quot; value=&quot;Slide 2 - &amp;quot;&amp;#x0D;&amp;#x0A;Подходът ЛИДЕР - философия&amp;#x0D;&amp;#x0A;&amp;quot;&quot;/&gt;&lt;property id=&quot;20307&quot; value=&quot;350&quot;/&gt;&lt;/object&gt;&lt;object type=&quot;3&quot; unique_id=&quot;10006&quot;&gt;&lt;property id=&quot;20148&quot; value=&quot;5&quot;/&gt;&lt;property id=&quot;20300&quot; value=&quot;Slide 3 - &amp;quot;&amp;#x0D;&amp;#x0A;Подходът ЛИДЕР - философия&amp;#x0D;&amp;#x0A;&amp;quot;&quot;/&gt;&lt;property id=&quot;20307&quot; value=&quot;378&quot;/&gt;&lt;/object&gt;&lt;object type=&quot;3&quot; unique_id=&quot;10007&quot;&gt;&lt;property id=&quot;20148&quot; value=&quot;5&quot;/&gt;&lt;property id=&quot;20300&quot; value=&quot;Slide 4 - &amp;quot;&amp;#x0D;&amp;#x0A;Подходът ЛИДЕР - философия&amp;#x0D;&amp;#x0A;&amp;quot;&quot;/&gt;&lt;property id=&quot;20307&quot; value=&quot;379&quot;/&gt;&lt;/object&gt;&lt;object type=&quot;3&quot; unique_id=&quot;10008&quot;&gt;&lt;property id=&quot;20148&quot; value=&quot;5&quot;/&gt;&lt;property id=&quot;20300&quot; value=&quot;Slide 5&quot;/&gt;&lt;property id=&quot;20307&quot; value=&quot;370&quot;/&gt;&lt;/object&gt;&lt;object type=&quot;3&quot; unique_id=&quot;10009&quot;&gt;&lt;property id=&quot;20148&quot; value=&quot;5&quot;/&gt;&lt;property id=&quot;20300&quot; value=&quot;Slide 6&quot;/&gt;&lt;property id=&quot;20307&quot; value=&quot;382&quot;/&gt;&lt;/object&gt;&lt;object type=&quot;3&quot; unique_id=&quot;10010&quot;&gt;&lt;property id=&quot;20148&quot; value=&quot;5&quot;/&gt;&lt;property id=&quot;20300&quot; value=&quot;Slide 7&quot;/&gt;&lt;property id=&quot;20307&quot; value=&quot;381&quot;/&gt;&lt;/object&gt;&lt;object type=&quot;3&quot; unique_id=&quot;10011&quot;&gt;&lt;property id=&quot;20148&quot; value=&quot;5&quot;/&gt;&lt;property id=&quot;20300&quot; value=&quot;Slide 8&quot;/&gt;&lt;property id=&quot;20307&quot; value=&quot;380&quot;/&gt;&lt;/object&gt;&lt;object type=&quot;3&quot; unique_id=&quot;10012&quot;&gt;&lt;property id=&quot;20148&quot; value=&quot;5&quot;/&gt;&lt;property id=&quot;20300&quot; value=&quot;Slide 9&quot;/&gt;&lt;property id=&quot;20307&quot; value=&quot;359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Tahoma"/>
      <a:ea typeface=""/>
      <a:cs typeface="Tahoma"/>
    </a:majorFont>
    <a:minorFont>
      <a:latin typeface="Tahoma"/>
      <a:ea typeface=""/>
      <a:cs typeface="Taho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Tahoma"/>
      <a:ea typeface=""/>
      <a:cs typeface="Tahoma"/>
    </a:majorFont>
    <a:minorFont>
      <a:latin typeface="Tahoma"/>
      <a:ea typeface=""/>
      <a:cs typeface="Taho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3420</TotalTime>
  <Words>2539</Words>
  <Application>Microsoft Office PowerPoint</Application>
  <PresentationFormat>On-screen Show (4:3)</PresentationFormat>
  <Paragraphs>322</Paragraphs>
  <Slides>39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Waveform</vt:lpstr>
      <vt:lpstr>Подходът LEADER в ЕС  </vt:lpstr>
      <vt:lpstr> Подходът ЛИДЕР - философия </vt:lpstr>
      <vt:lpstr> Подходът ЛИДЕР - философия </vt:lpstr>
      <vt:lpstr>Slide 4</vt:lpstr>
      <vt:lpstr>Slide 5</vt:lpstr>
      <vt:lpstr>Slide 6</vt:lpstr>
      <vt:lpstr>Slide 7</vt:lpstr>
      <vt:lpstr> Подходът ЛИДЕР - философия 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 Подходът ЛИДЕР - история </vt:lpstr>
      <vt:lpstr> Подходът ЛИДЕР - история </vt:lpstr>
      <vt:lpstr> Подходът ЛИДЕР - история </vt:lpstr>
      <vt:lpstr> Подходът ЛИДЕР - история </vt:lpstr>
      <vt:lpstr> Подходът ЛИДЕР - изпълнение </vt:lpstr>
      <vt:lpstr> Подходът ЛИДЕР – изпълнение </vt:lpstr>
      <vt:lpstr> Подходът ЛИДЕР – изпълнение </vt:lpstr>
      <vt:lpstr> Подходът ЛИДЕР – изпълнение </vt:lpstr>
      <vt:lpstr> Подходът ЛИДЕР – изпълнение </vt:lpstr>
      <vt:lpstr> Подходът ЛИДЕР – изпълнение </vt:lpstr>
      <vt:lpstr> Подходът ЛИДЕР – изпълнение </vt:lpstr>
      <vt:lpstr> Подходът ЛИДЕР – изпълнение </vt:lpstr>
      <vt:lpstr>Slide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Водено от общността местно развитие</dc:title>
  <dc:creator>Marina Brakalova</dc:creator>
  <cp:lastModifiedBy>user</cp:lastModifiedBy>
  <cp:revision>556</cp:revision>
  <cp:lastPrinted>2014-11-07T08:02:08Z</cp:lastPrinted>
  <dcterms:created xsi:type="dcterms:W3CDTF">2014-09-25T21:09:35Z</dcterms:created>
  <dcterms:modified xsi:type="dcterms:W3CDTF">2017-01-15T20:40:52Z</dcterms:modified>
</cp:coreProperties>
</file>