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2"/>
  </p:notesMasterIdLst>
  <p:sldIdLst>
    <p:sldId id="259" r:id="rId3"/>
    <p:sldId id="261" r:id="rId4"/>
    <p:sldId id="272" r:id="rId5"/>
    <p:sldId id="274" r:id="rId6"/>
    <p:sldId id="275" r:id="rId7"/>
    <p:sldId id="285" r:id="rId8"/>
    <p:sldId id="288" r:id="rId9"/>
    <p:sldId id="276" r:id="rId10"/>
    <p:sldId id="279" r:id="rId11"/>
    <p:sldId id="280" r:id="rId12"/>
    <p:sldId id="281" r:id="rId13"/>
    <p:sldId id="277" r:id="rId14"/>
    <p:sldId id="278" r:id="rId15"/>
    <p:sldId id="282" r:id="rId16"/>
    <p:sldId id="283" r:id="rId17"/>
    <p:sldId id="284" r:id="rId18"/>
    <p:sldId id="287" r:id="rId19"/>
    <p:sldId id="286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67" r:id="rId28"/>
    <p:sldId id="296" r:id="rId29"/>
    <p:sldId id="297" r:id="rId30"/>
    <p:sldId id="269" r:id="rId3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bg-BG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подразбиране" id="{992832F5-EA01-48E5-B403-87E193F50680}">
          <p14:sldIdLst>
            <p14:sldId id="259"/>
          </p14:sldIdLst>
        </p14:section>
        <p14:section name="Обзор на проекта" id="{087866C3-7028-482C-8D34-6BF5363FBD75}">
          <p14:sldIdLst>
            <p14:sldId id="261"/>
            <p14:sldId id="272"/>
          </p14:sldIdLst>
        </p14:section>
        <p14:section name="Актуализация на състоянието" id="{521DEF98-8796-4632-831A-16252E9A6054}">
          <p14:sldIdLst>
            <p14:sldId id="274"/>
            <p14:sldId id="275"/>
            <p14:sldId id="285"/>
            <p14:sldId id="288"/>
            <p14:sldId id="276"/>
            <p14:sldId id="279"/>
            <p14:sldId id="280"/>
            <p14:sldId id="281"/>
            <p14:sldId id="277"/>
            <p14:sldId id="278"/>
            <p14:sldId id="282"/>
            <p14:sldId id="283"/>
            <p14:sldId id="284"/>
            <p14:sldId id="287"/>
            <p14:sldId id="286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  <p14:section name="Времева линия" id="{CF24EBA6-C924-424D-AC31-A4B9992A87E0}">
          <p14:sldIdLst/>
        </p14:section>
        <p14:section name="Следващи стъпки и елементи на действие" id="{C24C98EC-938D-4034-8DB8-5E8DBF16E3CB}">
          <p14:sldIdLst>
            <p14:sldId id="267"/>
            <p14:sldId id="296"/>
            <p14:sldId id="297"/>
          </p14:sldIdLst>
        </p14:section>
        <p14:section name="Приложение" id="{E35CCD6A-2288-476E-BC93-C75323AE1F32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576">
          <p15:clr>
            <a:srgbClr val="A4A3A4"/>
          </p15:clr>
        </p15:guide>
        <p15:guide id="3" pos="2880">
          <p15:clr>
            <a:srgbClr val="A4A3A4"/>
          </p15:clr>
        </p15:guide>
        <p15:guide id="4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88187" autoAdjust="0"/>
  </p:normalViewPr>
  <p:slideViewPr>
    <p:cSldViewPr>
      <p:cViewPr varScale="1">
        <p:scale>
          <a:sx n="59" d="100"/>
          <a:sy n="59" d="100"/>
        </p:scale>
        <p:origin x="-930" y="-72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bg-BG"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bg-BG" sz="1200"/>
            </a:lvl1pPr>
          </a:lstStyle>
          <a:p>
            <a:fld id="{724506C0-3FFE-45A5-803D-9F4FC5464A70}" type="datetimeFigureOut">
              <a:rPr/>
              <a:pPr/>
              <a:t>1/5/2017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bg-BG"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bg-BG" sz="1200"/>
            </a:lvl1pPr>
          </a:lstStyle>
          <a:p>
            <a:fld id="{F8646707-6BBD-41A9-B4DF-0C76A73A2D2A}" type="slidenum">
              <a:rPr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35400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bg-BG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bg-BG"/>
            </a:pPr>
            <a:r>
              <a:rPr lang="bg-BG" dirty="0" smtClean="0"/>
              <a:t>Този шаблон може да бъде използван като начален файл за даване на актуализации за проект</a:t>
            </a:r>
            <a:r>
              <a:rPr lang="bg-BG" baseline="0" dirty="0" smtClean="0"/>
              <a:t> контролни точки.</a:t>
            </a:r>
            <a:endParaRPr lang="bg-BG" dirty="0" smtClean="0"/>
          </a:p>
          <a:p>
            <a:endParaRPr lang="bg-BG" baseline="0" dirty="0" smtClean="0"/>
          </a:p>
          <a:p>
            <a:pPr lvl="0"/>
            <a:r>
              <a:rPr lang="bg-BG" sz="1000" b="1" dirty="0" smtClean="0"/>
              <a:t>Раздели</a:t>
            </a:r>
            <a:endParaRPr lang="bg-BG" sz="1000" b="0" dirty="0" smtClean="0"/>
          </a:p>
          <a:p>
            <a:pPr lvl="0"/>
            <a:r>
              <a:rPr lang="bg-BG" sz="1000" b="0" dirty="0" smtClean="0"/>
              <a:t>Щракнете с десния бутон върху слайд, за да добавите раздели.</a:t>
            </a:r>
            <a:r>
              <a:rPr lang="bg-BG" sz="1000" b="0" baseline="0" dirty="0" smtClean="0"/>
              <a:t> Разделите могат да ви помогнат да организирате слайдовете си или да улеснят сътрудничеството между няколко автора.</a:t>
            </a:r>
            <a:endParaRPr lang="bg-BG" sz="1000" b="0" dirty="0" smtClean="0"/>
          </a:p>
          <a:p>
            <a:pPr lvl="0"/>
            <a:endParaRPr lang="bg-BG" sz="1000" b="1" dirty="0" smtClean="0"/>
          </a:p>
          <a:p>
            <a:pPr lvl="0"/>
            <a:r>
              <a:rPr lang="bg-BG" sz="1000" b="1" dirty="0" smtClean="0"/>
              <a:t>Бележки</a:t>
            </a:r>
          </a:p>
          <a:p>
            <a:pPr lvl="0"/>
            <a:r>
              <a:rPr lang="bg-BG" sz="1000" dirty="0" smtClean="0"/>
              <a:t>Използвайте раздела "Бележки" за бележки за доставка или за предоставяне на допълнителни подробности на аудиторията.</a:t>
            </a:r>
            <a:r>
              <a:rPr lang="bg-BG" sz="1000" baseline="0" dirty="0" smtClean="0"/>
              <a:t> При вашата презентация разглеждайте тези бележки в изглед за презентация. </a:t>
            </a:r>
          </a:p>
          <a:p>
            <a:pPr lvl="0">
              <a:buFontTx/>
              <a:buNone/>
            </a:pPr>
            <a:r>
              <a:rPr lang="bg-BG" sz="1000" dirty="0" smtClean="0"/>
              <a:t>Не забравяйте размера на шрифта (важен за достъпност, видимост, записване на видео и подготовка на онлайн материали)</a:t>
            </a:r>
          </a:p>
          <a:p>
            <a:pPr lvl="0"/>
            <a:endParaRPr lang="bg-BG" sz="1000" dirty="0" smtClean="0"/>
          </a:p>
          <a:p>
            <a:pPr lvl="0">
              <a:buFontTx/>
              <a:buNone/>
            </a:pPr>
            <a:r>
              <a:rPr lang="bg-BG" sz="1000" b="1" dirty="0" smtClean="0"/>
              <a:t>Съгласувани цветове </a:t>
            </a:r>
          </a:p>
          <a:p>
            <a:pPr lvl="0">
              <a:buFontTx/>
              <a:buNone/>
            </a:pPr>
            <a:r>
              <a:rPr lang="bg-BG" sz="1000" dirty="0" smtClean="0"/>
              <a:t>Обърнете особено внимание на графиките, диаграмите и текстовите полета.</a:t>
            </a:r>
            <a:r>
              <a:rPr lang="bg-BG" sz="1000" baseline="0" dirty="0" smtClean="0"/>
              <a:t> </a:t>
            </a:r>
            <a:endParaRPr lang="bg-BG" sz="1000" dirty="0" smtClean="0"/>
          </a:p>
          <a:p>
            <a:pPr lvl="0"/>
            <a:r>
              <a:rPr lang="bg-BG" sz="1000" dirty="0" smtClean="0"/>
              <a:t>Помислете дали участниците ще печатат в черно-бяло, или </a:t>
            </a:r>
            <a:r>
              <a:rPr lang="bg-BG" sz="1000" dirty="0" err="1" smtClean="0"/>
              <a:t>нива на сивото</a:t>
            </a:r>
            <a:r>
              <a:rPr lang="bg-BG" sz="1000" dirty="0" smtClean="0"/>
              <a:t>. Пуснете пробна разпечатка, за да проверите дали цветовете действат, когато отпечатването е само в черно и бяло, и </a:t>
            </a:r>
            <a:r>
              <a:rPr lang="bg-BG" sz="1000" dirty="0" err="1" smtClean="0"/>
              <a:t>нива на сивото</a:t>
            </a:r>
            <a:r>
              <a:rPr lang="bg-BG" sz="1000" dirty="0" smtClean="0"/>
              <a:t>.</a:t>
            </a:r>
          </a:p>
          <a:p>
            <a:pPr lvl="0">
              <a:buFontTx/>
              <a:buNone/>
            </a:pPr>
            <a:endParaRPr lang="bg-BG" sz="1000" dirty="0" smtClean="0"/>
          </a:p>
          <a:p>
            <a:pPr lvl="0">
              <a:buFontTx/>
              <a:buNone/>
            </a:pPr>
            <a:r>
              <a:rPr lang="bg-BG" sz="1000" b="1" dirty="0" smtClean="0"/>
              <a:t>Графики, таблици и диаграми</a:t>
            </a:r>
          </a:p>
          <a:p>
            <a:pPr lvl="0"/>
            <a:r>
              <a:rPr lang="bg-BG" sz="1000" dirty="0" smtClean="0"/>
              <a:t>Не усложнявайте: Ако е възможно, използвайте еднотипни, неотвличащи стилове и цветове.</a:t>
            </a:r>
          </a:p>
          <a:p>
            <a:pPr lvl="0"/>
            <a:r>
              <a:rPr lang="bg-BG" sz="1000" dirty="0" smtClean="0"/>
              <a:t>Означете всички графики и таблици.</a:t>
            </a:r>
          </a:p>
          <a:p>
            <a:endParaRPr lang="bg-BG" dirty="0" smtClean="0"/>
          </a:p>
          <a:p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75899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bg-BG" smtClean="0"/>
              <a:pPr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814094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bg-BG" smtClean="0"/>
              <a:pPr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009166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4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81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5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28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6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995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7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175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8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700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9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109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10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939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11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911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12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296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13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3274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14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674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15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3739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16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358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17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1355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18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200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19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7434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20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236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21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43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22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564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23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3883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24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4542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Какво значи проект</a:t>
            </a:r>
            <a:r>
              <a:rPr lang="bg-BG" baseline="0" dirty="0" smtClean="0"/>
              <a:t> за?</a:t>
            </a:r>
          </a:p>
          <a:p>
            <a:r>
              <a:rPr lang="bg-BG" dirty="0" smtClean="0"/>
              <a:t>Дефиниране</a:t>
            </a:r>
            <a:r>
              <a:rPr lang="bg-BG" baseline="0" dirty="0" smtClean="0"/>
              <a:t> целта на този проект</a:t>
            </a:r>
          </a:p>
          <a:p>
            <a:pPr lvl="1"/>
            <a:r>
              <a:rPr lang="bg-BG" dirty="0" smtClean="0"/>
              <a:t>Прилича ли на минали проекти или е нов опит?</a:t>
            </a:r>
          </a:p>
          <a:p>
            <a:r>
              <a:rPr lang="bg-BG" baseline="0" dirty="0" smtClean="0"/>
              <a:t>Определете обхвата на този проект</a:t>
            </a:r>
          </a:p>
          <a:p>
            <a:pPr lvl="1"/>
            <a:r>
              <a:rPr lang="bg-BG" baseline="0" dirty="0" smtClean="0"/>
              <a:t>Дали това е самостоятелен проект, или е свързан с други проекти?</a:t>
            </a:r>
          </a:p>
          <a:p>
            <a:pPr lvl="0"/>
            <a:endParaRPr lang="bg-BG" baseline="0" dirty="0" smtClean="0"/>
          </a:p>
          <a:p>
            <a:pPr lvl="0"/>
            <a:r>
              <a:rPr lang="bg-BG" baseline="0" dirty="0" smtClean="0"/>
              <a:t>* Обърнете внимание, че този слайд не е необходим за седмичните събрания за състоянието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smtClean="0">
                <a:solidFill>
                  <a:prstClr val="black"/>
                </a:solidFill>
              </a:rPr>
              <a:pPr/>
              <a:t>25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3546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bg-BG"/>
            </a:pPr>
            <a:r>
              <a:rPr lang="bg-BG" dirty="0" smtClean="0"/>
              <a:t>Подгответе слайдовете за приложението в</a:t>
            </a:r>
            <a:r>
              <a:rPr lang="bg-BG" baseline="0" dirty="0" smtClean="0"/>
              <a:t> събитието, че са необходими повече подробни данни или допълнителни слайдове. Приложението е полезно и ако презентацията се разпространява по-късно. </a:t>
            </a:r>
            <a:endParaRPr lang="bg-BG" dirty="0" smtClean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bg-BG" smtClean="0"/>
              <a:pPr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98003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 latinLnBrk="0">
              <a:defRPr lang="bg-BG">
                <a:latin typeface="Georgia" pitchFamily="18" charset="0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 latinLnBrk="0">
              <a:buNone/>
              <a:defRPr lang="bg-BG"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bg-BG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Горен колонтитул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-92" t="50811" r="45394" b="-590"/>
          <a:stretch/>
        </p:blipFill>
        <p:spPr>
          <a:xfrm>
            <a:off x="-13648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 latinLnBrk="0">
              <a:defRPr lang="bg-BG" sz="3600" b="0" cap="none">
                <a:latin typeface="Georgia" pitchFamily="18" charset="0"/>
              </a:defRPr>
            </a:lvl1pPr>
          </a:lstStyle>
          <a:p>
            <a:r>
              <a:rPr lang="bg-BG" sz="260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 latinLnBrk="0">
              <a:buNone/>
              <a:defRPr lang="bg-BG"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latinLnBrk="0">
              <a:buNone/>
              <a:defRPr lang="bg-BG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bg-BG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bg-BG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 latinLnBrk="0">
              <a:defRPr lang="bg-BG" sz="2800">
                <a:latin typeface="Georgia" pitchFamily="18" charset="0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 latinLnBrk="0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lang="bg-BG" sz="2000">
                <a:latin typeface="Georgia" pitchFamily="18" charset="0"/>
              </a:defRPr>
            </a:lvl1pPr>
            <a:lvl2pPr marL="571500" indent="-228600" latinLnBrk="0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lang="bg-BG" sz="1800">
                <a:latin typeface="Georgia" pitchFamily="18" charset="0"/>
              </a:defRPr>
            </a:lvl2pPr>
            <a:lvl3pPr latinLnBrk="0">
              <a:defRPr lang="bg-BG" sz="2000">
                <a:latin typeface="Georgia" pitchFamily="18" charset="0"/>
              </a:defRPr>
            </a:lvl3pPr>
            <a:lvl4pPr latinLnBrk="0">
              <a:defRPr lang="bg-BG" sz="2000">
                <a:latin typeface="Georgia" pitchFamily="18" charset="0"/>
              </a:defRPr>
            </a:lvl4pPr>
            <a:lvl5pPr latinLnBrk="0">
              <a:defRPr lang="bg-BG" sz="2000">
                <a:latin typeface="Georgia" pitchFamily="18" charset="0"/>
              </a:defRPr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 latinLnBrk="0">
              <a:defRPr lang="bg-BG" sz="2400"/>
            </a:lvl1pPr>
            <a:lvl2pPr latinLnBrk="0">
              <a:defRPr lang="bg-BG" sz="2000"/>
            </a:lvl2pPr>
            <a:lvl3pPr latinLnBrk="0">
              <a:defRPr lang="bg-BG" sz="1800"/>
            </a:lvl3pPr>
            <a:lvl4pPr latinLnBrk="0">
              <a:defRPr lang="bg-BG" sz="1600"/>
            </a:lvl4pPr>
            <a:lvl5pPr latinLnBrk="0">
              <a:defRPr lang="bg-BG" sz="1600"/>
            </a:lvl5pPr>
            <a:lvl6pPr latinLnBrk="0">
              <a:defRPr lang="bg-BG" sz="1800"/>
            </a:lvl6pPr>
            <a:lvl7pPr latinLnBrk="0">
              <a:defRPr lang="bg-BG" sz="1800"/>
            </a:lvl7pPr>
            <a:lvl8pPr latinLnBrk="0">
              <a:defRPr lang="bg-BG" sz="1800"/>
            </a:lvl8pPr>
            <a:lvl9pPr latinLnBrk="0">
              <a:defRPr lang="bg-BG"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 latinLnBrk="0">
              <a:defRPr lang="bg-BG" sz="2400"/>
            </a:lvl1pPr>
            <a:lvl2pPr latinLnBrk="0">
              <a:defRPr lang="bg-BG" sz="2000"/>
            </a:lvl2pPr>
            <a:lvl3pPr latinLnBrk="0">
              <a:defRPr lang="bg-BG" sz="1800"/>
            </a:lvl3pPr>
            <a:lvl4pPr latinLnBrk="0">
              <a:defRPr lang="bg-BG" sz="1600"/>
            </a:lvl4pPr>
            <a:lvl5pPr latinLnBrk="0">
              <a:defRPr lang="bg-BG" sz="1600"/>
            </a:lvl5pPr>
            <a:lvl6pPr latinLnBrk="0">
              <a:defRPr lang="bg-BG" sz="1800"/>
            </a:lvl6pPr>
            <a:lvl7pPr latinLnBrk="0">
              <a:defRPr lang="bg-BG" sz="1800"/>
            </a:lvl7pPr>
            <a:lvl8pPr latinLnBrk="0">
              <a:defRPr lang="bg-BG" sz="1800"/>
            </a:lvl8pPr>
            <a:lvl9pPr latinLnBrk="0">
              <a:defRPr lang="bg-BG"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 latinLnBrk="0">
              <a:defRPr lang="bg-BG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bg-BG" sz="2000" b="1"/>
            </a:lvl1pPr>
            <a:lvl2pPr marL="457200" indent="0" latinLnBrk="0">
              <a:buNone/>
              <a:defRPr lang="bg-BG" sz="2000" b="1"/>
            </a:lvl2pPr>
            <a:lvl3pPr marL="914400" indent="0" latinLnBrk="0">
              <a:buNone/>
              <a:defRPr lang="bg-BG" sz="1800" b="1"/>
            </a:lvl3pPr>
            <a:lvl4pPr marL="1371600" indent="0" latinLnBrk="0">
              <a:buNone/>
              <a:defRPr lang="bg-BG" sz="1600" b="1"/>
            </a:lvl4pPr>
            <a:lvl5pPr marL="1828800" indent="0" latinLnBrk="0">
              <a:buNone/>
              <a:defRPr lang="bg-BG" sz="1600" b="1"/>
            </a:lvl5pPr>
            <a:lvl6pPr marL="2286000" indent="0" latinLnBrk="0">
              <a:buNone/>
              <a:defRPr lang="bg-BG" sz="1600" b="1"/>
            </a:lvl6pPr>
            <a:lvl7pPr marL="2743200" indent="0" latinLnBrk="0">
              <a:buNone/>
              <a:defRPr lang="bg-BG" sz="1600" b="1"/>
            </a:lvl7pPr>
            <a:lvl8pPr marL="3200400" indent="0" latinLnBrk="0">
              <a:buNone/>
              <a:defRPr lang="bg-BG" sz="1600" b="1"/>
            </a:lvl8pPr>
            <a:lvl9pPr marL="3657600" indent="0" latinLnBrk="0">
              <a:buNone/>
              <a:defRPr lang="bg-BG"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 latinLnBrk="0">
              <a:defRPr lang="bg-BG" sz="2000"/>
            </a:lvl1pPr>
            <a:lvl2pPr latinLnBrk="0">
              <a:defRPr lang="bg-BG" sz="1800"/>
            </a:lvl2pPr>
            <a:lvl3pPr latinLnBrk="0">
              <a:defRPr lang="bg-BG" sz="1600"/>
            </a:lvl3pPr>
            <a:lvl4pPr latinLnBrk="0">
              <a:defRPr lang="bg-BG" sz="1400"/>
            </a:lvl4pPr>
            <a:lvl5pPr latinLnBrk="0">
              <a:defRPr lang="bg-BG" sz="1400"/>
            </a:lvl5pPr>
            <a:lvl6pPr latinLnBrk="0">
              <a:defRPr lang="bg-BG" sz="1600"/>
            </a:lvl6pPr>
            <a:lvl7pPr latinLnBrk="0">
              <a:defRPr lang="bg-BG" sz="1600"/>
            </a:lvl7pPr>
            <a:lvl8pPr latinLnBrk="0">
              <a:defRPr lang="bg-BG" sz="1600"/>
            </a:lvl8pPr>
            <a:lvl9pPr latinLnBrk="0">
              <a:defRPr lang="bg-BG"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bg-BG" sz="2000" b="1"/>
            </a:lvl1pPr>
            <a:lvl2pPr marL="457200" indent="0" latinLnBrk="0">
              <a:buNone/>
              <a:defRPr lang="bg-BG" sz="2000" b="1"/>
            </a:lvl2pPr>
            <a:lvl3pPr marL="914400" indent="0" latinLnBrk="0">
              <a:buNone/>
              <a:defRPr lang="bg-BG" sz="1800" b="1"/>
            </a:lvl3pPr>
            <a:lvl4pPr marL="1371600" indent="0" latinLnBrk="0">
              <a:buNone/>
              <a:defRPr lang="bg-BG" sz="1600" b="1"/>
            </a:lvl4pPr>
            <a:lvl5pPr marL="1828800" indent="0" latinLnBrk="0">
              <a:buNone/>
              <a:defRPr lang="bg-BG" sz="1600" b="1"/>
            </a:lvl5pPr>
            <a:lvl6pPr marL="2286000" indent="0" latinLnBrk="0">
              <a:buNone/>
              <a:defRPr lang="bg-BG" sz="1600" b="1"/>
            </a:lvl6pPr>
            <a:lvl7pPr marL="2743200" indent="0" latinLnBrk="0">
              <a:buNone/>
              <a:defRPr lang="bg-BG" sz="1600" b="1"/>
            </a:lvl7pPr>
            <a:lvl8pPr marL="3200400" indent="0" latinLnBrk="0">
              <a:buNone/>
              <a:defRPr lang="bg-BG" sz="1600" b="1"/>
            </a:lvl8pPr>
            <a:lvl9pPr marL="3657600" indent="0" latinLnBrk="0">
              <a:buNone/>
              <a:defRPr lang="bg-BG"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 latinLnBrk="0">
              <a:defRPr lang="bg-BG" sz="2000"/>
            </a:lvl1pPr>
            <a:lvl2pPr latinLnBrk="0">
              <a:defRPr lang="bg-BG" sz="1800"/>
            </a:lvl2pPr>
            <a:lvl3pPr latinLnBrk="0">
              <a:defRPr lang="bg-BG" sz="1600"/>
            </a:lvl3pPr>
            <a:lvl4pPr latinLnBrk="0">
              <a:defRPr lang="bg-BG" sz="1400"/>
            </a:lvl4pPr>
            <a:lvl5pPr latinLnBrk="0">
              <a:defRPr lang="bg-BG" sz="1400"/>
            </a:lvl5pPr>
            <a:lvl6pPr latinLnBrk="0">
              <a:defRPr lang="bg-BG" sz="1600"/>
            </a:lvl6pPr>
            <a:lvl7pPr latinLnBrk="0">
              <a:defRPr lang="bg-BG" sz="1600"/>
            </a:lvl7pPr>
            <a:lvl8pPr latinLnBrk="0">
              <a:defRPr lang="bg-BG" sz="1600"/>
            </a:lvl8pPr>
            <a:lvl9pPr latinLnBrk="0">
              <a:defRPr lang="bg-BG"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latinLnBrk="0">
              <a:defRPr lang="bg-BG" sz="28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 latinLnBrk="0">
              <a:defRPr lang="bg-BG"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 latinLnBrk="0">
              <a:defRPr lang="bg-BG" sz="2800"/>
            </a:lvl1pPr>
            <a:lvl2pPr latinLnBrk="0">
              <a:defRPr lang="bg-BG" sz="2400"/>
            </a:lvl2pPr>
            <a:lvl3pPr latinLnBrk="0">
              <a:defRPr lang="bg-BG" sz="2000"/>
            </a:lvl3pPr>
            <a:lvl4pPr latinLnBrk="0">
              <a:defRPr lang="bg-BG" sz="1800"/>
            </a:lvl4pPr>
            <a:lvl5pPr latinLnBrk="0">
              <a:defRPr lang="bg-BG" sz="1800"/>
            </a:lvl5pPr>
            <a:lvl6pPr latinLnBrk="0">
              <a:defRPr lang="bg-BG" sz="2000"/>
            </a:lvl6pPr>
            <a:lvl7pPr latinLnBrk="0">
              <a:defRPr lang="bg-BG" sz="2000"/>
            </a:lvl7pPr>
            <a:lvl8pPr latinLnBrk="0">
              <a:defRPr lang="bg-BG" sz="2000"/>
            </a:lvl8pPr>
            <a:lvl9pPr latinLnBrk="0">
              <a:defRPr lang="bg-BG"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 latinLnBrk="0">
              <a:buNone/>
              <a:defRPr lang="bg-BG" sz="14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bg-BG"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bg-BG" sz="3200"/>
            </a:lvl1pPr>
            <a:lvl2pPr marL="457200" indent="0" latinLnBrk="0">
              <a:buNone/>
              <a:defRPr lang="bg-BG" sz="2800"/>
            </a:lvl2pPr>
            <a:lvl3pPr marL="914400" indent="0" latinLnBrk="0">
              <a:buNone/>
              <a:defRPr lang="bg-BG" sz="2400"/>
            </a:lvl3pPr>
            <a:lvl4pPr marL="1371600" indent="0" latinLnBrk="0">
              <a:buNone/>
              <a:defRPr lang="bg-BG" sz="2000"/>
            </a:lvl4pPr>
            <a:lvl5pPr marL="1828800" indent="0" latinLnBrk="0">
              <a:buNone/>
              <a:defRPr lang="bg-BG" sz="2000"/>
            </a:lvl5pPr>
            <a:lvl6pPr marL="2286000" indent="0" latinLnBrk="0">
              <a:buNone/>
              <a:defRPr lang="bg-BG" sz="2000"/>
            </a:lvl6pPr>
            <a:lvl7pPr marL="2743200" indent="0" latinLnBrk="0">
              <a:buNone/>
              <a:defRPr lang="bg-BG" sz="2000"/>
            </a:lvl7pPr>
            <a:lvl8pPr marL="3200400" indent="0" latinLnBrk="0">
              <a:buNone/>
              <a:defRPr lang="bg-BG" sz="2000"/>
            </a:lvl8pPr>
            <a:lvl9pPr marL="3657600" indent="0" latinLnBrk="0">
              <a:buNone/>
              <a:defRPr lang="bg-BG"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bg-BG" sz="1400"/>
            </a:lvl1pPr>
            <a:lvl2pPr marL="457200" indent="0" latinLnBrk="0">
              <a:buNone/>
              <a:defRPr lang="bg-BG" sz="1200"/>
            </a:lvl2pPr>
            <a:lvl3pPr marL="914400" indent="0" latinLnBrk="0">
              <a:buNone/>
              <a:defRPr lang="bg-BG" sz="1000"/>
            </a:lvl3pPr>
            <a:lvl4pPr marL="1371600" indent="0" latinLnBrk="0">
              <a:buNone/>
              <a:defRPr lang="bg-BG" sz="900"/>
            </a:lvl4pPr>
            <a:lvl5pPr marL="1828800" indent="0" latinLnBrk="0">
              <a:buNone/>
              <a:defRPr lang="bg-BG" sz="900"/>
            </a:lvl5pPr>
            <a:lvl6pPr marL="2286000" indent="0" latinLnBrk="0">
              <a:buNone/>
              <a:defRPr lang="bg-BG" sz="900"/>
            </a:lvl6pPr>
            <a:lvl7pPr marL="2743200" indent="0" latinLnBrk="0">
              <a:buNone/>
              <a:defRPr lang="bg-BG" sz="900"/>
            </a:lvl7pPr>
            <a:lvl8pPr marL="3200400" indent="0" latinLnBrk="0">
              <a:buNone/>
              <a:defRPr lang="bg-BG" sz="900"/>
            </a:lvl8pPr>
            <a:lvl9pPr marL="3657600" indent="0" latinLnBrk="0">
              <a:buNone/>
              <a:defRPr lang="bg-BG"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bg-BG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/>
              <a:pPr/>
              <a:t>1/5/2017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bg-BG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bg-BG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bg-BG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bg-BG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bg-BG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bg-BG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3.xml"/><Relationship Id="rId7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g-dobrichka.org/images/mig/Publikacii_2014/informacionna_knijka_mig_dobrichka.pdf" TargetMode="External"/><Relationship Id="rId7" Type="http://schemas.openxmlformats.org/officeDocument/2006/relationships/hyperlink" Target="http://www.mig-popovo.com/bg/documents/Analiz_Dobri_Praktiki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nezha-leader.com/images/pages/file/Sbornik.pdf" TargetMode="External"/><Relationship Id="rId5" Type="http://schemas.openxmlformats.org/officeDocument/2006/relationships/hyperlink" Target="http://leaderisperih.eu/?page_id=3893" TargetMode="External"/><Relationship Id="rId4" Type="http://schemas.openxmlformats.org/officeDocument/2006/relationships/hyperlink" Target="http://www.mig-dobrichka.org/images/docs/lider_broshur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34550" y="6281936"/>
            <a:ext cx="9144000" cy="576064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  <a:defRPr/>
            </a:pPr>
            <a:r>
              <a:rPr lang="bg-BG" altLang="en-US" sz="1800" b="1" dirty="0">
                <a:solidFill>
                  <a:srgbClr val="9BBB59">
                    <a:lumMod val="50000"/>
                  </a:srgbClr>
                </a:solidFill>
                <a:latin typeface="Arial Black" panose="020B0A04020102020204" pitchFamily="34" charset="0"/>
                <a:ea typeface="+mn-ea"/>
                <a:cs typeface="+mn-cs"/>
              </a:rPr>
              <a:t>Европейски земеделски фонд за развитие на селските райони</a:t>
            </a:r>
            <a:br>
              <a:rPr lang="bg-BG" altLang="en-US" sz="1800" b="1" dirty="0">
                <a:solidFill>
                  <a:srgbClr val="9BBB59">
                    <a:lumMod val="50000"/>
                  </a:srgbClr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bg-BG" altLang="en-US" sz="1800" b="1" dirty="0">
                <a:solidFill>
                  <a:srgbClr val="9BBB59">
                    <a:lumMod val="50000"/>
                  </a:srgbClr>
                </a:solidFill>
                <a:latin typeface="Arial Black" panose="020B0A04020102020204" pitchFamily="34" charset="0"/>
                <a:ea typeface="+mn-ea"/>
                <a:cs typeface="+mn-cs"/>
              </a:rPr>
              <a:t>ЕВРОПА ИНВЕСТИРА В СЕЛСКИТЕ РАЙОНИ</a:t>
            </a:r>
            <a:br>
              <a:rPr lang="bg-BG" altLang="en-US" sz="1800" b="1" dirty="0">
                <a:solidFill>
                  <a:srgbClr val="9BBB59">
                    <a:lumMod val="50000"/>
                  </a:srgbClr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endParaRPr lang="en-US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4550" y="0"/>
            <a:ext cx="9109450" cy="1295400"/>
          </a:xfrm>
        </p:spPr>
        <p:txBody>
          <a:bodyPr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g-BG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по под-мярка 19.1 „Помощ за подготвителни дейности“ </a:t>
            </a:r>
          </a:p>
          <a:p>
            <a:pPr algn="ctr"/>
            <a:r>
              <a:rPr lang="bg-BG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мярка 19 „Водено от общностите местно развитие</a:t>
            </a:r>
            <a:endParaRPr lang="en-US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altLang="en-US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Договор 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за </a:t>
            </a:r>
            <a:r>
              <a:rPr lang="ru-RU" altLang="en-US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безвъзмездна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altLang="en-US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финансова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помощ: </a:t>
            </a:r>
          </a:p>
          <a:p>
            <a:pPr algn="ctr"/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РД 50-</a:t>
            </a:r>
            <a:r>
              <a:rPr lang="en-US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98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/</a:t>
            </a:r>
            <a:r>
              <a:rPr lang="en-US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7.</a:t>
            </a:r>
            <a:r>
              <a:rPr lang="en-US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08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.201</a:t>
            </a:r>
            <a:r>
              <a:rPr lang="en-US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6</a:t>
            </a:r>
            <a:r>
              <a:rPr lang="ru-RU" alt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г</a:t>
            </a:r>
            <a:r>
              <a:rPr lang="ru-RU" altLang="en-US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.</a:t>
            </a:r>
            <a:endParaRPr lang="ru-RU" altLang="en-US" b="1" i="1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7312213"/>
              </p:ext>
            </p:extLst>
          </p:nvPr>
        </p:nvGraphicFramePr>
        <p:xfrm>
          <a:off x="107504" y="4941168"/>
          <a:ext cx="9036496" cy="123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124"/>
                <a:gridCol w="2259124"/>
                <a:gridCol w="2259124"/>
                <a:gridCol w="2259124"/>
              </a:tblGrid>
              <a:tr h="12349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5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795" y="5038489"/>
            <a:ext cx="1606550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logo LEAD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4643" y="5034432"/>
            <a:ext cx="1347788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 PRSR2014-202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6550" y="4998616"/>
            <a:ext cx="215900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016079"/>
            <a:ext cx="165735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179512" y="1556792"/>
            <a:ext cx="576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Реализирани проекти по подхода Лидер за периода 2007-2013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121 „ Модернизиране на земеделските стопанства“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1828800"/>
            <a:ext cx="8856984" cy="491256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g-BG" sz="2100" b="1" dirty="0" smtClean="0"/>
              <a:t>Проект „ Модернизиране земеделското стопанство на „</a:t>
            </a:r>
            <a:r>
              <a:rPr lang="bg-BG" sz="2100" b="1" dirty="0" err="1" smtClean="0"/>
              <a:t>Екоинвест</a:t>
            </a:r>
            <a:r>
              <a:rPr lang="bg-BG" sz="2100" b="1" dirty="0" smtClean="0"/>
              <a:t> 2009“ ЕООД чрез изграждане на стопански постройки и навес, ограда на ябълкова овощна градина, два броя сондажи и  напоителна система“</a:t>
            </a:r>
          </a:p>
          <a:p>
            <a:pPr marL="0" indent="0" algn="ctr">
              <a:buNone/>
            </a:pPr>
            <a:endParaRPr lang="bg-BG" sz="2100" b="1" dirty="0" smtClean="0"/>
          </a:p>
          <a:p>
            <a:r>
              <a:rPr lang="bg-BG" sz="2100" dirty="0" smtClean="0"/>
              <a:t>Проектът е реализиран към СМР на </a:t>
            </a:r>
            <a:r>
              <a:rPr lang="bg-BG" sz="2100" b="1" dirty="0" smtClean="0"/>
              <a:t>МИГ Брезник – Трън</a:t>
            </a:r>
          </a:p>
          <a:p>
            <a:pPr marL="0" indent="0">
              <a:buNone/>
            </a:pPr>
            <a:endParaRPr lang="bg-BG" sz="2100" b="1" dirty="0" smtClean="0"/>
          </a:p>
          <a:p>
            <a:pPr algn="just"/>
            <a:r>
              <a:rPr lang="bg-BG" sz="2100" b="1" dirty="0" smtClean="0"/>
              <a:t>Описание: </a:t>
            </a:r>
            <a:r>
              <a:rPr lang="bg-BG" sz="2100" dirty="0" smtClean="0"/>
              <a:t>Инвестициите включват изграждане на стопански постройки за сортиране, пакетиране и складиране на готовата продукция и амбалажа</a:t>
            </a:r>
            <a:r>
              <a:rPr lang="en-US" sz="2100" dirty="0" smtClean="0"/>
              <a:t>,</a:t>
            </a:r>
            <a:r>
              <a:rPr lang="bg-BG" sz="2100" dirty="0" smtClean="0"/>
              <a:t> и на навес за съхраняване на сечива, инвентар и техника. Изграждането на стопанските постройки е проектирано с топлоизолационни панели и топлоизолационна минерална вата, което осигурява енергийна ефективност  на сградата и добри показатели за съхранение на продукцията. Не се налагат инвестиции и разходи както за отопление, така и за охлаждане, което пести енергия и опазва околната среда.  Поради липса на хидромелиоративни съоръжения в имота и невъзможност за напояване, фирмата предприема хидрогеоложко проучване, проектиран</a:t>
            </a:r>
            <a:r>
              <a:rPr lang="en-US" sz="2100" dirty="0" smtClean="0"/>
              <a:t>e</a:t>
            </a:r>
            <a:r>
              <a:rPr lang="bg-BG" sz="2100" dirty="0" smtClean="0"/>
              <a:t> и получаване разрешение от </a:t>
            </a:r>
            <a:r>
              <a:rPr lang="bg-BG" sz="2100" dirty="0" err="1" smtClean="0"/>
              <a:t>Басейнова</a:t>
            </a:r>
            <a:r>
              <a:rPr lang="bg-BG" sz="2100" dirty="0" smtClean="0"/>
              <a:t> дирекция на  два броя сондажни кладенеца.  Изградена е капкова напоителна система.</a:t>
            </a:r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121 „ Модернизиране на земеделските стопанства“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328592"/>
          </a:xfrm>
        </p:spPr>
        <p:txBody>
          <a:bodyPr>
            <a:normAutofit/>
          </a:bodyPr>
          <a:lstStyle/>
          <a:p>
            <a:r>
              <a:rPr lang="bg-BG" dirty="0" smtClean="0"/>
              <a:t>Стойност на проекта 143 948 лв. /общо допустими разходи/</a:t>
            </a:r>
          </a:p>
          <a:p>
            <a:r>
              <a:rPr lang="bg-BG" dirty="0" smtClean="0"/>
              <a:t>Безвъзмездна финансова помощ 60%  от общо допустимите разходи</a:t>
            </a:r>
          </a:p>
          <a:p>
            <a:r>
              <a:rPr lang="bg-BG" dirty="0" smtClean="0"/>
              <a:t>Период на изпълнение: 09.2014 -12.2014г.</a:t>
            </a:r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441" y="2852936"/>
            <a:ext cx="4772253" cy="436963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18324" y="2282835"/>
            <a:ext cx="3445037" cy="52289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99582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121 „ Модернизиране на земеделските стопанства“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bg-BG" sz="3800" b="1" dirty="0" smtClean="0"/>
              <a:t>Проект „ Модернизация на млекодобивно стопанство на ЗП Левент Реджеб Юмер “</a:t>
            </a:r>
          </a:p>
          <a:p>
            <a:pPr marL="0" indent="0">
              <a:buNone/>
            </a:pPr>
            <a:endParaRPr lang="ru-RU" sz="38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636912"/>
            <a:ext cx="42839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Проектът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е реализиран към СМР на </a:t>
            </a: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МИГ Исперих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Описание: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По проекта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закупени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ремарке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хранещо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животни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-миксер вагон с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електронна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везна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фреза;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тороразпръскващо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ремарке;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рулонна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сламопреса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Създадено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едно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ново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работно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място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Стойност на проекта -119941,00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Безвъзмездна финансова помощ-56756,50 лв.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93569" y="2820492"/>
            <a:ext cx="5050431" cy="37878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691995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121 „ Модернизиране на земеделските стопанства“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bg-BG" sz="3800" b="1" dirty="0" smtClean="0"/>
              <a:t>Проект „ Модернизация на млекодобивно стопанство на ЗП </a:t>
            </a:r>
            <a:r>
              <a:rPr lang="bg-BG" sz="3800" b="1" dirty="0" err="1" smtClean="0"/>
              <a:t>Зехни</a:t>
            </a:r>
            <a:r>
              <a:rPr lang="bg-BG" sz="3800" b="1" dirty="0" smtClean="0"/>
              <a:t> Хайри Хюсмен “</a:t>
            </a:r>
          </a:p>
          <a:p>
            <a:pPr marL="0" indent="0">
              <a:buNone/>
            </a:pPr>
            <a:endParaRPr lang="ru-RU" sz="38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636912"/>
            <a:ext cx="42839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Проектът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е реализиран към СМР на </a:t>
            </a: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МИГ Исперих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Описание: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По проекта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закупени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600" dirty="0" smtClean="0"/>
              <a:t>шредер </a:t>
            </a:r>
            <a:r>
              <a:rPr lang="ru-RU" sz="1600" dirty="0"/>
              <a:t>за </a:t>
            </a:r>
            <a:r>
              <a:rPr lang="ru-RU" sz="1600" dirty="0" err="1"/>
              <a:t>обработване</a:t>
            </a:r>
            <a:r>
              <a:rPr lang="ru-RU" sz="1600" dirty="0"/>
              <a:t> на мери и </a:t>
            </a:r>
            <a:r>
              <a:rPr lang="ru-RU" sz="1600" dirty="0" err="1"/>
              <a:t>пасища</a:t>
            </a:r>
            <a:r>
              <a:rPr lang="ru-RU" sz="1600" dirty="0"/>
              <a:t> и </a:t>
            </a:r>
            <a:r>
              <a:rPr lang="ru-RU" sz="1600" dirty="0" err="1"/>
              <a:t>доилна</a:t>
            </a:r>
            <a:r>
              <a:rPr lang="ru-RU" sz="1600" dirty="0"/>
              <a:t> </a:t>
            </a:r>
            <a:r>
              <a:rPr lang="ru-RU" sz="1600" dirty="0" err="1"/>
              <a:t>инсталация</a:t>
            </a:r>
            <a:r>
              <a:rPr lang="ru-RU" sz="1600" dirty="0"/>
              <a:t> за 48 </a:t>
            </a:r>
            <a:r>
              <a:rPr lang="ru-RU" sz="1600" dirty="0" err="1"/>
              <a:t>броя</a:t>
            </a:r>
            <a:r>
              <a:rPr lang="ru-RU" sz="1600" dirty="0"/>
              <a:t> </a:t>
            </a:r>
            <a:r>
              <a:rPr lang="ru-RU" sz="1600" dirty="0" err="1"/>
              <a:t>животни</a:t>
            </a:r>
            <a:r>
              <a:rPr lang="ru-RU" sz="1600" dirty="0"/>
              <a:t>. </a:t>
            </a:r>
            <a:r>
              <a:rPr lang="ru-RU" sz="1600" dirty="0" err="1"/>
              <a:t>Създадено</a:t>
            </a:r>
            <a:r>
              <a:rPr lang="ru-RU" sz="1600" dirty="0"/>
              <a:t> е </a:t>
            </a:r>
            <a:r>
              <a:rPr lang="ru-RU" sz="1600" dirty="0" err="1"/>
              <a:t>едно</a:t>
            </a:r>
            <a:r>
              <a:rPr lang="ru-RU" sz="1600" dirty="0"/>
              <a:t> ново </a:t>
            </a:r>
            <a:r>
              <a:rPr lang="ru-RU" sz="1600" dirty="0" err="1"/>
              <a:t>работно</a:t>
            </a:r>
            <a:r>
              <a:rPr lang="ru-RU" sz="1600" dirty="0"/>
              <a:t> </a:t>
            </a:r>
            <a:r>
              <a:rPr lang="ru-RU" sz="1600" dirty="0" err="1"/>
              <a:t>място</a:t>
            </a:r>
            <a:r>
              <a:rPr lang="ru-RU" sz="1600" dirty="0" smtClean="0"/>
              <a:t>.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Стойност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на проекта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-  29053,80лв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Безвъзмездна финансова </a:t>
            </a: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помощ-13021,52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лв.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2637988"/>
            <a:ext cx="5047534" cy="37856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158595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</a:t>
            </a:r>
            <a:r>
              <a:rPr lang="en-US" dirty="0"/>
              <a:t>3</a:t>
            </a:r>
            <a:r>
              <a:rPr lang="bg-BG" dirty="0" smtClean="0"/>
              <a:t> „ Добавяне на стойност към земеделски и горски продукти“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bg-BG" sz="3800" b="1" dirty="0" smtClean="0"/>
              <a:t>Проект „ Закупуване на оборудване за контрол на бактериалната среда на плодове и зеленчуци“, „</a:t>
            </a:r>
            <a:r>
              <a:rPr lang="bg-BG" sz="3800" b="1" dirty="0" err="1" smtClean="0"/>
              <a:t>Роторо</a:t>
            </a:r>
            <a:r>
              <a:rPr lang="bg-BG" sz="3800" b="1" dirty="0" smtClean="0"/>
              <a:t>“ ЕООД</a:t>
            </a:r>
          </a:p>
          <a:p>
            <a:pPr marL="0" indent="0">
              <a:buNone/>
            </a:pPr>
            <a:endParaRPr lang="ru-RU" sz="38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636912"/>
            <a:ext cx="8964488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Проектът е реализиран към СМР на </a:t>
            </a: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МИГ Добричка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Фирма „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Роторо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“ ЕООД отглежда малинови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насъждения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 и проектът е разработен в отклик на нуждата да съхранява собствената продукцията, както и за продукцията на други производители.  В района има 5000 дка овощни градини – сливи, ябълки, праскови, кайсии, круши. Проблемът с реализацията на продукцията нараства ежегодно поради ниските изкупни цени и нелегалния внос. Инвестицията предвижда разширяване на съществуваща хладилна камера в с. Плачи дол и закупуване на оборудване, което да пречиства от бактерии и да отнема етилена, отделян в процеса на дишане от плодовете.  Капацитетът на съоръжението е 400 тона</a:t>
            </a: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Стойност на проекта -  110757,16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Безвъзмездна финансова помощ-55378,58 лв.</a:t>
            </a:r>
            <a:endParaRPr lang="ru-RU" sz="1500" dirty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2871226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12</a:t>
            </a:r>
            <a:r>
              <a:rPr lang="en-US" dirty="0"/>
              <a:t>3</a:t>
            </a:r>
            <a:r>
              <a:rPr lang="bg-BG" dirty="0" smtClean="0"/>
              <a:t> „ Добавяне на стойност към земеделски и горски продукти“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bg-BG" sz="3800" b="1" dirty="0" smtClean="0"/>
              <a:t>Проект „ Закупуване на линия за производство на </a:t>
            </a:r>
            <a:r>
              <a:rPr lang="bg-BG" sz="3800" b="1" dirty="0" err="1" smtClean="0"/>
              <a:t>пелети</a:t>
            </a:r>
            <a:r>
              <a:rPr lang="bg-BG" sz="3800" b="1" dirty="0" smtClean="0"/>
              <a:t>“, „МДМ 2013“ ЕООД  с. Стефаново</a:t>
            </a:r>
          </a:p>
          <a:p>
            <a:pPr marL="0" indent="0">
              <a:buNone/>
            </a:pPr>
            <a:endParaRPr lang="ru-RU" sz="3800" dirty="0" smtClean="0"/>
          </a:p>
          <a:p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636912"/>
            <a:ext cx="896448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Проектът е реализиран към СМР на </a:t>
            </a: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МИГ Добричка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Проектът е за закупуване на линия за производство на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пелети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. Преди да пристъпи към подготовка на проекта, фирмата прави проучване и установява интерес от отопление с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пелети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 поради по-пълното изгаряне в сравнение с дървата /95% при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пелети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 и 75% при дървата/, не се налага цепене, носена на трупи и по лесно съхранение.  Същевременно е констатирана липса на такова производство в региона.  Инвестицията е за закупуване на дробилки, сепаратор, сушилня,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пелетна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 преса, като така се създава поточна линия. Капацитетът е 250-300 т. </a:t>
            </a:r>
            <a:r>
              <a:rPr lang="bg-BG" sz="1500" dirty="0" err="1" smtClean="0">
                <a:solidFill>
                  <a:prstClr val="black"/>
                </a:solidFill>
                <a:latin typeface="Georgia" pitchFamily="18" charset="0"/>
              </a:rPr>
              <a:t>пелети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 годишно.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Стойност на проекта -  209506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Безвъзмездна финансова помощ-104753 лв.</a:t>
            </a:r>
            <a:endParaRPr lang="ru-RU" sz="1500" dirty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499618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311 „Разнообразяване към неземеделски дейности“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Проект «</a:t>
            </a:r>
            <a:r>
              <a:rPr lang="ru-RU" sz="2400" b="1" dirty="0" err="1" smtClean="0"/>
              <a:t>Изграждане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медена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къща</a:t>
            </a:r>
            <a:r>
              <a:rPr lang="ru-RU" sz="2400" b="1" dirty="0" smtClean="0"/>
              <a:t>» </a:t>
            </a:r>
          </a:p>
          <a:p>
            <a:pPr marL="0" indent="0" algn="ctr">
              <a:buNone/>
            </a:pPr>
            <a:r>
              <a:rPr lang="ru-RU" sz="2400" b="1" dirty="0" smtClean="0"/>
              <a:t>ЕТ </a:t>
            </a:r>
            <a:r>
              <a:rPr lang="ru-RU" sz="2400" b="1" dirty="0" err="1" smtClean="0"/>
              <a:t>Недялка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Михова</a:t>
            </a:r>
            <a:r>
              <a:rPr lang="ru-RU" sz="2400" b="1" dirty="0" smtClean="0"/>
              <a:t> с. Прилеп</a:t>
            </a:r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013992"/>
            <a:ext cx="48600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Проектът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е реализиран към СМР на </a:t>
            </a: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МИГ </a:t>
            </a:r>
            <a:r>
              <a:rPr lang="bg-BG" sz="1600" b="1" dirty="0" smtClean="0">
                <a:solidFill>
                  <a:prstClr val="black"/>
                </a:solidFill>
                <a:latin typeface="Georgia" pitchFamily="18" charset="0"/>
              </a:rPr>
              <a:t>Добричка</a:t>
            </a:r>
            <a:endParaRPr lang="bg-BG" sz="1600" b="1" dirty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Описание: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По проекта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закупени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демонстрационни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кошери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кошер тип «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Мечок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»,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демонстрационно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оборудване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изградена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 зала за дегустация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пчелни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продукти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ръчно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приготвени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медено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–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таханови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бонбони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медено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блокче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медена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ракия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както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високоенергиен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коктейл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от мед,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прашец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прясно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изцеден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цитрусов сок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Стойност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на проекта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-  72867,58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Безвъзмездна финансова </a:t>
            </a: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помощ-51007,30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лв.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3720" y="2533096"/>
            <a:ext cx="4224769" cy="42247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272394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311 „Разнообразяване към неземеделски дейности“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74178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Проект </a:t>
            </a:r>
            <a:r>
              <a:rPr lang="ru-RU" sz="2400" b="1" dirty="0"/>
              <a:t>«„</a:t>
            </a:r>
            <a:r>
              <a:rPr lang="ru-RU" sz="2400" b="1" dirty="0" err="1"/>
              <a:t>Стартиране</a:t>
            </a:r>
            <a:r>
              <a:rPr lang="ru-RU" sz="2400" b="1" dirty="0"/>
              <a:t> </a:t>
            </a:r>
            <a:r>
              <a:rPr lang="ru-RU" sz="2400" b="1" dirty="0" err="1"/>
              <a:t>производството</a:t>
            </a:r>
            <a:r>
              <a:rPr lang="ru-RU" sz="2400" b="1" dirty="0"/>
              <a:t> на компост по </a:t>
            </a:r>
            <a:r>
              <a:rPr lang="ru-RU" sz="2400" b="1" dirty="0" err="1"/>
              <a:t>открит</a:t>
            </a:r>
            <a:r>
              <a:rPr lang="ru-RU" sz="2400" b="1" dirty="0"/>
              <a:t> метод” „</a:t>
            </a:r>
            <a:r>
              <a:rPr lang="ru-RU" sz="2400" b="1" dirty="0" err="1"/>
              <a:t>Агрострой</a:t>
            </a:r>
            <a:r>
              <a:rPr lang="ru-RU" sz="2400" b="1" dirty="0"/>
              <a:t>”  ЕООД  в  с.  </a:t>
            </a:r>
            <a:r>
              <a:rPr lang="ru-RU" sz="2400" b="1" dirty="0" err="1"/>
              <a:t>Памукчии</a:t>
            </a:r>
            <a:r>
              <a:rPr lang="ru-RU" sz="2400" b="1" dirty="0"/>
              <a:t>,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708920"/>
            <a:ext cx="9144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bg-BG" sz="1500" dirty="0" smtClean="0">
                <a:solidFill>
                  <a:prstClr val="black"/>
                </a:solidFill>
                <a:latin typeface="Georgia" pitchFamily="18" charset="0"/>
              </a:rPr>
              <a:t>Проектът </a:t>
            </a:r>
            <a:r>
              <a:rPr lang="bg-BG" sz="1500" dirty="0">
                <a:solidFill>
                  <a:prstClr val="black"/>
                </a:solidFill>
                <a:latin typeface="Georgia" pitchFamily="18" charset="0"/>
              </a:rPr>
              <a:t>е реализиран към СМР на </a:t>
            </a:r>
            <a:r>
              <a:rPr lang="bg-BG" sz="1500" b="1" dirty="0">
                <a:solidFill>
                  <a:prstClr val="black"/>
                </a:solidFill>
                <a:latin typeface="Georgia" pitchFamily="18" charset="0"/>
              </a:rPr>
              <a:t>МИГ </a:t>
            </a: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Нови пазар – Каспичан</a:t>
            </a:r>
          </a:p>
          <a:p>
            <a:pPr lvl="0">
              <a:lnSpc>
                <a:spcPct val="150000"/>
              </a:lnSpc>
              <a:buSzPct val="130000"/>
            </a:pPr>
            <a:endParaRPr lang="bg-BG" sz="1500" b="1" dirty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500" b="1" dirty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bg-BG" sz="1500" b="1" dirty="0" smtClean="0">
                <a:solidFill>
                  <a:prstClr val="black"/>
                </a:solidFill>
                <a:latin typeface="Georgia" pitchFamily="18" charset="0"/>
              </a:rPr>
              <a:t>: 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Фирма „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Агрострой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”  ЕООД 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регистрирана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като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земеделски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производител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обработва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8000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дка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в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землищата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на  община  Нови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пазар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Дружеството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отглежда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основните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зърнени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маслодайни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култури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страната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‐ пшеница,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царевица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слънчоглед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рапица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С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този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проект 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въвежда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изцяло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нова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дейност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както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за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така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и  за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България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 –  производство на компост по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открит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метод.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Компостът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е органичен  тор,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който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използва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широко в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биологичното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земеделие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Когато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се  вложи  в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почвата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компостът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я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обогатява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и се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включва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хумусообразователните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процеси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без 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да 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създават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стресови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състояния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почвата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както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при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химическите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торове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пестициди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243024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311 „Разнообразяване към неземеделски дейности“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74178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Проект </a:t>
            </a:r>
            <a:r>
              <a:rPr lang="ru-RU" sz="2400" b="1" dirty="0"/>
              <a:t>«„</a:t>
            </a:r>
            <a:r>
              <a:rPr lang="ru-RU" sz="2400" b="1" dirty="0" err="1"/>
              <a:t>Стартиране</a:t>
            </a:r>
            <a:r>
              <a:rPr lang="ru-RU" sz="2400" b="1" dirty="0"/>
              <a:t> </a:t>
            </a:r>
            <a:r>
              <a:rPr lang="ru-RU" sz="2400" b="1" dirty="0" err="1"/>
              <a:t>производството</a:t>
            </a:r>
            <a:r>
              <a:rPr lang="ru-RU" sz="2400" b="1" dirty="0"/>
              <a:t> на компост по </a:t>
            </a:r>
            <a:r>
              <a:rPr lang="ru-RU" sz="2400" b="1" dirty="0" err="1"/>
              <a:t>открит</a:t>
            </a:r>
            <a:r>
              <a:rPr lang="ru-RU" sz="2400" b="1" dirty="0"/>
              <a:t> метод” „</a:t>
            </a:r>
            <a:r>
              <a:rPr lang="ru-RU" sz="2400" b="1" dirty="0" err="1"/>
              <a:t>Агрострой</a:t>
            </a:r>
            <a:r>
              <a:rPr lang="ru-RU" sz="2400" b="1" dirty="0"/>
              <a:t>”  ЕООД  в  с.  </a:t>
            </a:r>
            <a:r>
              <a:rPr lang="ru-RU" sz="2400" b="1" dirty="0" err="1"/>
              <a:t>Памукчии</a:t>
            </a:r>
            <a:r>
              <a:rPr lang="ru-RU" sz="2400" b="1" dirty="0"/>
              <a:t>,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521496"/>
            <a:ext cx="914400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Избраният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метод  за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компостиране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е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върху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открити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площадки  по 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системата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“WINDROW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”,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като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входящите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суровини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два  вида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отпадъци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–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птичи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тор  от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птицеферми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отпадъчни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продукти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от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дървопреработващи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предприятия  (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стърготини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талаш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др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). Като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въглероден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компонен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компоста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могат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да се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използват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зелените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отпадъци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от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паркове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градини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Основното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оборудване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за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обезпечаване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производството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компост по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този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метод е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компостираща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машина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която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използва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за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разбъркване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отделните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компоненти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ускоряване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на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химичните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процеси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които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протичат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за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получаването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 компоста.  Избрана  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немска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компостираща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машина,  произведена  от  фирма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Backhus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Освен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това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в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инвестицията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се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включват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и 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ремонт  на 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производствени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сгради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закупуване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колесен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челен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товарач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Caterpillar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924H, ремарке 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Unia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Tytan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18 и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въвеждане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на система за управление на качество,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здраве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безопасност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при работа и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околна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среда по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международните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b="1" dirty="0" err="1" smtClean="0">
                <a:solidFill>
                  <a:prstClr val="black"/>
                </a:solidFill>
                <a:latin typeface="Georgia" pitchFamily="18" charset="0"/>
              </a:rPr>
              <a:t>стандарти</a:t>
            </a:r>
            <a:r>
              <a:rPr lang="ru-RU" sz="15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</a:rPr>
              <a:t>ISO</a:t>
            </a:r>
            <a:r>
              <a:rPr lang="ru-RU" sz="1600" b="1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b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endParaRPr lang="ru-RU" sz="1600" b="1" dirty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51036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311 „Разнообразяване към неземеделски дейности“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74178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Проект </a:t>
            </a:r>
            <a:r>
              <a:rPr lang="ru-RU" sz="2400" b="1" dirty="0"/>
              <a:t>«„</a:t>
            </a:r>
            <a:r>
              <a:rPr lang="ru-RU" sz="2400" b="1" dirty="0" err="1"/>
              <a:t>Стартиране</a:t>
            </a:r>
            <a:r>
              <a:rPr lang="ru-RU" sz="2400" b="1" dirty="0"/>
              <a:t> </a:t>
            </a:r>
            <a:r>
              <a:rPr lang="ru-RU" sz="2400" b="1" dirty="0" err="1"/>
              <a:t>производството</a:t>
            </a:r>
            <a:r>
              <a:rPr lang="ru-RU" sz="2400" b="1" dirty="0"/>
              <a:t> на компост по </a:t>
            </a:r>
            <a:r>
              <a:rPr lang="ru-RU" sz="2400" b="1" dirty="0" err="1"/>
              <a:t>открит</a:t>
            </a:r>
            <a:r>
              <a:rPr lang="ru-RU" sz="2400" b="1" dirty="0"/>
              <a:t> метод” „</a:t>
            </a:r>
            <a:r>
              <a:rPr lang="ru-RU" sz="2400" b="1" dirty="0" err="1"/>
              <a:t>Агрострой</a:t>
            </a:r>
            <a:r>
              <a:rPr lang="ru-RU" sz="2400" b="1" dirty="0"/>
              <a:t>”  ЕООД  в  с.  </a:t>
            </a:r>
            <a:r>
              <a:rPr lang="ru-RU" sz="2400" b="1" dirty="0" err="1"/>
              <a:t>Памукчии</a:t>
            </a:r>
            <a:r>
              <a:rPr lang="ru-RU" sz="2400" b="1" dirty="0"/>
              <a:t>,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521496"/>
            <a:ext cx="9251504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Със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стартирането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на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новото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производство,  „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Агрострой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” ЕООД   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въвежда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диверсификация,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която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ще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доведе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до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подобряване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на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цялостната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дейност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на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земеделското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стопанство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За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новия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продукт –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био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компост се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наблюдава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засилващото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търсене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на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пазара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най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‐вече  от  страна  на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биопроизводителите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предлага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зключително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конкурентна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цена в сравнение с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европейските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производители,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тъй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като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произвежда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компоста при много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ниска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себестойност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Производството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доста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ефективно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 при  него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няма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съществени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разходи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,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защото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входящата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суровина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отпадък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от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други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производства.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Резултатът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от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иновативния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проект  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ефективно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диверсифицирано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производство  и 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краен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продукт, за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който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наблюдава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засилено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търсене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както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разкриване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три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постоянни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работни места. 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Не на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последно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място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трябва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да  се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отбележи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и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постигнатия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екологичен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ефект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–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подобряване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опазването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на 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околната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среда.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Стойност на проекта - 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560 хил.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- 70%.</a:t>
            </a:r>
            <a:endParaRPr lang="ru-RU" sz="1500" dirty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ru-RU" sz="15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Georgia" pitchFamily="18" charset="0"/>
            </a:endParaRPr>
          </a:p>
          <a:p>
            <a:pPr lvl="0">
              <a:lnSpc>
                <a:spcPct val="150000"/>
              </a:lnSpc>
              <a:buSzPct val="130000"/>
            </a:pPr>
            <a:endParaRPr lang="ru-RU" sz="1600" b="1" dirty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2322483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Проект «</a:t>
            </a:r>
            <a:r>
              <a:rPr lang="ru-RU" sz="2400" b="1" dirty="0" err="1"/>
              <a:t>Създаване</a:t>
            </a:r>
            <a:r>
              <a:rPr lang="ru-RU" sz="2400" b="1" dirty="0"/>
              <a:t> на </a:t>
            </a:r>
            <a:r>
              <a:rPr lang="ru-RU" sz="2400" b="1" dirty="0" err="1"/>
              <a:t>център</a:t>
            </a:r>
            <a:r>
              <a:rPr lang="ru-RU" sz="2400" b="1" dirty="0"/>
              <a:t> за красота и </a:t>
            </a:r>
            <a:r>
              <a:rPr lang="ru-RU" sz="2400" b="1" dirty="0" err="1"/>
              <a:t>релакс</a:t>
            </a:r>
            <a:r>
              <a:rPr lang="ru-RU" sz="2400" b="1" dirty="0"/>
              <a:t> в гр. </a:t>
            </a:r>
            <a:r>
              <a:rPr lang="ru-RU" sz="2400" b="1" dirty="0" err="1"/>
              <a:t>Исперих</a:t>
            </a:r>
            <a:r>
              <a:rPr lang="ru-RU" sz="2400" b="1" dirty="0"/>
              <a:t>» </a:t>
            </a:r>
            <a:endParaRPr lang="ru-RU" sz="2400" b="1" dirty="0" smtClean="0"/>
          </a:p>
          <a:p>
            <a:pPr marL="0" indent="0" algn="ctr">
              <a:buNone/>
            </a:pPr>
            <a:r>
              <a:rPr lang="ru-RU" sz="2400" b="1" dirty="0" err="1" smtClean="0"/>
              <a:t>Събка</a:t>
            </a:r>
            <a:r>
              <a:rPr lang="ru-RU" sz="2400" b="1" dirty="0" smtClean="0"/>
              <a:t> Тодорова </a:t>
            </a:r>
            <a:r>
              <a:rPr lang="ru-RU" sz="2400" b="1" dirty="0" err="1" smtClean="0"/>
              <a:t>Атанасова</a:t>
            </a: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" y="2013992"/>
            <a:ext cx="91440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Проектът е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реализиран към СМР на </a:t>
            </a:r>
            <a:r>
              <a:rPr lang="bg-BG" sz="1600" b="1" dirty="0">
                <a:solidFill>
                  <a:prstClr val="black"/>
                </a:solidFill>
                <a:latin typeface="Georgia" pitchFamily="18" charset="0"/>
              </a:rPr>
              <a:t>МИГ </a:t>
            </a:r>
            <a:r>
              <a:rPr lang="bg-BG" sz="1600" b="1" dirty="0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bg-BG" sz="1600" b="1" dirty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b="1" dirty="0" smtClean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ru-RU" sz="1600" dirty="0" err="1"/>
              <a:t>Проектът</a:t>
            </a:r>
            <a:r>
              <a:rPr lang="ru-RU" sz="1600" dirty="0"/>
              <a:t> </a:t>
            </a:r>
            <a:r>
              <a:rPr lang="ru-RU" sz="1600" dirty="0" err="1" smtClean="0"/>
              <a:t>подпомагна</a:t>
            </a:r>
            <a:r>
              <a:rPr lang="ru-RU" sz="1600" dirty="0" smtClean="0"/>
              <a:t> </a:t>
            </a:r>
            <a:r>
              <a:rPr lang="ru-RU" sz="1600" dirty="0" err="1"/>
              <a:t>дейността</a:t>
            </a:r>
            <a:r>
              <a:rPr lang="ru-RU" sz="1600" dirty="0"/>
              <a:t> на </a:t>
            </a:r>
            <a:r>
              <a:rPr lang="ru-RU" sz="1600" dirty="0" err="1"/>
              <a:t>местен</a:t>
            </a:r>
            <a:r>
              <a:rPr lang="ru-RU" sz="1600" dirty="0"/>
              <a:t> </a:t>
            </a:r>
            <a:r>
              <a:rPr lang="ru-RU" sz="1600" dirty="0" err="1"/>
              <a:t>занаятчия</a:t>
            </a:r>
            <a:r>
              <a:rPr lang="ru-RU" sz="1600" dirty="0"/>
              <a:t> в сектор „</a:t>
            </a:r>
            <a:r>
              <a:rPr lang="ru-RU" sz="1600" dirty="0" err="1"/>
              <a:t>Фризьорство</a:t>
            </a:r>
            <a:r>
              <a:rPr lang="ru-RU" sz="1600" dirty="0"/>
              <a:t>” за </a:t>
            </a:r>
            <a:r>
              <a:rPr lang="ru-RU" sz="1600" dirty="0" err="1"/>
              <a:t>предоставяне</a:t>
            </a:r>
            <a:r>
              <a:rPr lang="ru-RU" sz="1600" dirty="0"/>
              <a:t> на нови и </a:t>
            </a:r>
            <a:r>
              <a:rPr lang="ru-RU" sz="1600" dirty="0" err="1"/>
              <a:t>търсени</a:t>
            </a:r>
            <a:r>
              <a:rPr lang="ru-RU" sz="1600" dirty="0"/>
              <a:t> </a:t>
            </a:r>
            <a:r>
              <a:rPr lang="ru-RU" sz="1600" dirty="0" smtClean="0"/>
              <a:t>услуги </a:t>
            </a:r>
            <a:r>
              <a:rPr lang="ru-RU" sz="1600" dirty="0"/>
              <a:t>чрез </a:t>
            </a:r>
            <a:r>
              <a:rPr lang="ru-RU" sz="1600" dirty="0" err="1"/>
              <a:t>ползване</a:t>
            </a:r>
            <a:r>
              <a:rPr lang="ru-RU" sz="1600" dirty="0"/>
              <a:t> на </a:t>
            </a:r>
            <a:r>
              <a:rPr lang="ru-RU" sz="1600" dirty="0" err="1"/>
              <a:t>специализирано</a:t>
            </a:r>
            <a:r>
              <a:rPr lang="ru-RU" sz="1600" dirty="0"/>
              <a:t> </a:t>
            </a:r>
            <a:r>
              <a:rPr lang="ru-RU" sz="1600" dirty="0" err="1"/>
              <a:t>висококачествено</a:t>
            </a:r>
            <a:r>
              <a:rPr lang="ru-RU" sz="1600" dirty="0"/>
              <a:t> </a:t>
            </a:r>
            <a:r>
              <a:rPr lang="ru-RU" sz="1600" dirty="0" err="1"/>
              <a:t>оборудване</a:t>
            </a:r>
            <a:r>
              <a:rPr lang="ru-RU" sz="1600" dirty="0"/>
              <a:t>. </a:t>
            </a:r>
            <a:r>
              <a:rPr lang="ru-RU" sz="1600" dirty="0" err="1"/>
              <a:t>Проектът</a:t>
            </a:r>
            <a:r>
              <a:rPr lang="ru-RU" sz="1600" dirty="0"/>
              <a:t> </a:t>
            </a:r>
            <a:r>
              <a:rPr lang="ru-RU" sz="1600" dirty="0" err="1" smtClean="0"/>
              <a:t>отговаря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/>
              <a:t>потребността</a:t>
            </a:r>
            <a:r>
              <a:rPr lang="ru-RU" sz="1600" dirty="0"/>
              <a:t> от </a:t>
            </a:r>
            <a:r>
              <a:rPr lang="ru-RU" sz="1600" dirty="0" err="1"/>
              <a:t>подобни</a:t>
            </a:r>
            <a:r>
              <a:rPr lang="ru-RU" sz="1600" dirty="0"/>
              <a:t> услуги на </a:t>
            </a:r>
            <a:r>
              <a:rPr lang="ru-RU" sz="1600" dirty="0" err="1"/>
              <a:t>територията</a:t>
            </a:r>
            <a:r>
              <a:rPr lang="ru-RU" sz="1600" dirty="0"/>
              <a:t> на МИГ </a:t>
            </a:r>
            <a:r>
              <a:rPr lang="ru-RU" sz="1600" dirty="0" err="1"/>
              <a:t>Исперих</a:t>
            </a:r>
            <a:r>
              <a:rPr lang="ru-RU" sz="1600" dirty="0"/>
              <a:t>, </a:t>
            </a:r>
            <a:r>
              <a:rPr lang="ru-RU" sz="1600" dirty="0" err="1"/>
              <a:t>където</a:t>
            </a:r>
            <a:r>
              <a:rPr lang="ru-RU" sz="1600" dirty="0"/>
              <a:t> </a:t>
            </a:r>
            <a:r>
              <a:rPr lang="ru-RU" sz="1600" dirty="0" err="1"/>
              <a:t>липсват</a:t>
            </a:r>
            <a:r>
              <a:rPr lang="ru-RU" sz="1600" dirty="0"/>
              <a:t> </a:t>
            </a:r>
            <a:r>
              <a:rPr lang="ru-RU" sz="1600" dirty="0" err="1"/>
              <a:t>други</a:t>
            </a:r>
            <a:r>
              <a:rPr lang="ru-RU" sz="1600" dirty="0"/>
              <a:t> </a:t>
            </a:r>
            <a:r>
              <a:rPr lang="ru-RU" sz="1600" dirty="0" err="1"/>
              <a:t>центрове</a:t>
            </a:r>
            <a:r>
              <a:rPr lang="ru-RU" sz="1600" dirty="0"/>
              <a:t> за </a:t>
            </a:r>
            <a:r>
              <a:rPr lang="ru-RU" sz="1600" dirty="0" err="1"/>
              <a:t>красота.Бенефициентът</a:t>
            </a:r>
            <a:r>
              <a:rPr lang="ru-RU" sz="1600" dirty="0"/>
              <a:t> по проекта </a:t>
            </a:r>
            <a:r>
              <a:rPr lang="ru-RU" sz="1600" dirty="0" err="1"/>
              <a:t>изгради</a:t>
            </a:r>
            <a:r>
              <a:rPr lang="ru-RU" sz="1600" dirty="0"/>
              <a:t> </a:t>
            </a:r>
            <a:r>
              <a:rPr lang="ru-RU" sz="1600" dirty="0" err="1"/>
              <a:t>модерен</a:t>
            </a:r>
            <a:r>
              <a:rPr lang="ru-RU" sz="1600" dirty="0"/>
              <a:t> </a:t>
            </a:r>
            <a:r>
              <a:rPr lang="ru-RU" sz="1600" dirty="0" err="1"/>
              <a:t>център</a:t>
            </a:r>
            <a:r>
              <a:rPr lang="ru-RU" sz="1600" dirty="0"/>
              <a:t> за красота и </a:t>
            </a:r>
            <a:r>
              <a:rPr lang="ru-RU" sz="1600" dirty="0" err="1"/>
              <a:t>релакс</a:t>
            </a:r>
            <a:r>
              <a:rPr lang="ru-RU" sz="1600" dirty="0"/>
              <a:t>, </a:t>
            </a:r>
            <a:r>
              <a:rPr lang="ru-RU" sz="1600" dirty="0" err="1"/>
              <a:t>който</a:t>
            </a:r>
            <a:r>
              <a:rPr lang="ru-RU" sz="1600" dirty="0"/>
              <a:t> </a:t>
            </a:r>
            <a:r>
              <a:rPr lang="ru-RU" sz="1600" dirty="0" err="1"/>
              <a:t>предоставя</a:t>
            </a:r>
            <a:r>
              <a:rPr lang="ru-RU" sz="1600" dirty="0"/>
              <a:t> над 77 услуги чрез </a:t>
            </a:r>
            <a:r>
              <a:rPr lang="ru-RU" sz="1600" dirty="0" err="1"/>
              <a:t>ползване</a:t>
            </a:r>
            <a:r>
              <a:rPr lang="ru-RU" sz="1600" dirty="0"/>
              <a:t> на </a:t>
            </a:r>
            <a:r>
              <a:rPr lang="ru-RU" sz="1600" dirty="0" err="1"/>
              <a:t>специализирано</a:t>
            </a:r>
            <a:r>
              <a:rPr lang="ru-RU" sz="1600" dirty="0"/>
              <a:t> </a:t>
            </a:r>
            <a:r>
              <a:rPr lang="ru-RU" sz="1600" dirty="0" err="1"/>
              <a:t>висококачествено</a:t>
            </a:r>
            <a:r>
              <a:rPr lang="ru-RU" sz="1600" dirty="0"/>
              <a:t> </a:t>
            </a:r>
            <a:r>
              <a:rPr lang="ru-RU" sz="1600" dirty="0" err="1"/>
              <a:t>оборудване</a:t>
            </a:r>
            <a:r>
              <a:rPr lang="ru-RU" sz="1600" dirty="0"/>
              <a:t>. </a:t>
            </a:r>
            <a:r>
              <a:rPr lang="ru-RU" sz="1600" dirty="0" err="1"/>
              <a:t>Предлаганите</a:t>
            </a:r>
            <a:r>
              <a:rPr lang="ru-RU" sz="1600" dirty="0"/>
              <a:t> </a:t>
            </a:r>
            <a:r>
              <a:rPr lang="ru-RU" sz="1600" dirty="0" err="1"/>
              <a:t>фризьорски</a:t>
            </a:r>
            <a:r>
              <a:rPr lang="ru-RU" sz="1600" dirty="0"/>
              <a:t> услуги </a:t>
            </a:r>
            <a:r>
              <a:rPr lang="ru-RU" sz="1600" dirty="0" err="1"/>
              <a:t>са</a:t>
            </a:r>
            <a:r>
              <a:rPr lang="ru-RU" sz="1600" dirty="0"/>
              <a:t> 32, </a:t>
            </a:r>
            <a:r>
              <a:rPr lang="ru-RU" sz="1600" dirty="0" err="1"/>
              <a:t>като</a:t>
            </a:r>
            <a:r>
              <a:rPr lang="ru-RU" sz="1600" dirty="0"/>
              <a:t> в </a:t>
            </a:r>
            <a:r>
              <a:rPr lang="ru-RU" sz="1600" dirty="0" err="1"/>
              <a:t>сферата</a:t>
            </a:r>
            <a:r>
              <a:rPr lang="ru-RU" sz="1600" dirty="0"/>
              <a:t> на </a:t>
            </a:r>
            <a:r>
              <a:rPr lang="ru-RU" sz="1600" dirty="0" err="1"/>
              <a:t>козметиката</a:t>
            </a:r>
            <a:r>
              <a:rPr lang="ru-RU" sz="1600" dirty="0"/>
              <a:t> се </a:t>
            </a:r>
            <a:r>
              <a:rPr lang="ru-RU" sz="1600" dirty="0" err="1"/>
              <a:t>предлагат</a:t>
            </a:r>
            <a:r>
              <a:rPr lang="ru-RU" sz="1600" dirty="0"/>
              <a:t> 9 услуги и </a:t>
            </a:r>
            <a:r>
              <a:rPr lang="ru-RU" sz="1600" dirty="0" err="1"/>
              <a:t>спа</a:t>
            </a:r>
            <a:r>
              <a:rPr lang="ru-RU" sz="1600" dirty="0"/>
              <a:t> капсула, в </a:t>
            </a:r>
            <a:r>
              <a:rPr lang="ru-RU" sz="1600" dirty="0" err="1"/>
              <a:t>сферата</a:t>
            </a:r>
            <a:r>
              <a:rPr lang="ru-RU" sz="1600" dirty="0"/>
              <a:t> на </a:t>
            </a:r>
            <a:r>
              <a:rPr lang="ru-RU" sz="1600" dirty="0" err="1"/>
              <a:t>фотоепилацията</a:t>
            </a:r>
            <a:r>
              <a:rPr lang="ru-RU" sz="1600" dirty="0"/>
              <a:t> се </a:t>
            </a:r>
            <a:r>
              <a:rPr lang="ru-RU" sz="1600" dirty="0" err="1"/>
              <a:t>предлагат</a:t>
            </a:r>
            <a:r>
              <a:rPr lang="ru-RU" sz="1600" dirty="0"/>
              <a:t> 11 услуги, </a:t>
            </a:r>
            <a:r>
              <a:rPr lang="ru-RU" sz="1600" dirty="0" err="1"/>
              <a:t>епилация</a:t>
            </a:r>
            <a:r>
              <a:rPr lang="ru-RU" sz="1600" dirty="0"/>
              <a:t> – 15 услуги, маникюр – 14 услуги. </a:t>
            </a:r>
            <a:r>
              <a:rPr lang="ru-RU" sz="1600" dirty="0" err="1"/>
              <a:t>Центърът</a:t>
            </a:r>
            <a:r>
              <a:rPr lang="ru-RU" sz="1600" dirty="0"/>
              <a:t> е единствен по рода си в гр. </a:t>
            </a:r>
            <a:r>
              <a:rPr lang="ru-RU" sz="1600" dirty="0" err="1"/>
              <a:t>Исперих</a:t>
            </a:r>
            <a:r>
              <a:rPr lang="ru-RU" sz="1600" dirty="0"/>
              <a:t>, </a:t>
            </a:r>
            <a:r>
              <a:rPr lang="ru-RU" sz="1600" dirty="0" err="1"/>
              <a:t>както</a:t>
            </a:r>
            <a:r>
              <a:rPr lang="ru-RU" sz="1600" dirty="0"/>
              <a:t> и на </a:t>
            </a:r>
            <a:r>
              <a:rPr lang="ru-RU" sz="1600" dirty="0" err="1"/>
              <a:t>територията</a:t>
            </a:r>
            <a:r>
              <a:rPr lang="ru-RU" sz="1600" dirty="0"/>
              <a:t> на </a:t>
            </a:r>
            <a:r>
              <a:rPr lang="ru-RU" sz="1600" dirty="0" err="1"/>
              <a:t>цялата</a:t>
            </a:r>
            <a:r>
              <a:rPr lang="ru-RU" sz="1600" dirty="0"/>
              <a:t> </a:t>
            </a:r>
            <a:r>
              <a:rPr lang="ru-RU" sz="1600" dirty="0" err="1"/>
              <a:t>Местна</a:t>
            </a:r>
            <a:r>
              <a:rPr lang="ru-RU" sz="1600" dirty="0"/>
              <a:t> инициативна </a:t>
            </a:r>
            <a:r>
              <a:rPr lang="ru-RU" sz="1600" dirty="0" err="1"/>
              <a:t>група.Беше</a:t>
            </a:r>
            <a:r>
              <a:rPr lang="ru-RU" sz="1600" dirty="0"/>
              <a:t> </a:t>
            </a:r>
            <a:r>
              <a:rPr lang="ru-RU" sz="1600" dirty="0" err="1"/>
              <a:t>разкрито</a:t>
            </a:r>
            <a:r>
              <a:rPr lang="ru-RU" sz="1600" dirty="0"/>
              <a:t> и </a:t>
            </a:r>
            <a:r>
              <a:rPr lang="ru-RU" sz="1600" dirty="0" err="1"/>
              <a:t>едно</a:t>
            </a:r>
            <a:r>
              <a:rPr lang="ru-RU" sz="1600" dirty="0"/>
              <a:t> ново </a:t>
            </a:r>
            <a:r>
              <a:rPr lang="ru-RU" sz="1600" dirty="0" err="1"/>
              <a:t>работно</a:t>
            </a:r>
            <a:r>
              <a:rPr lang="ru-RU" sz="1600" dirty="0"/>
              <a:t> </a:t>
            </a:r>
            <a:r>
              <a:rPr lang="ru-RU" sz="1600" dirty="0" err="1"/>
              <a:t>място</a:t>
            </a:r>
            <a:r>
              <a:rPr lang="ru-RU" sz="1600" dirty="0"/>
              <a:t>, а </a:t>
            </a:r>
            <a:r>
              <a:rPr lang="ru-RU" sz="1600" dirty="0" err="1"/>
              <a:t>предлаганите</a:t>
            </a:r>
            <a:r>
              <a:rPr lang="ru-RU" sz="1600" dirty="0"/>
              <a:t> услуги </a:t>
            </a:r>
            <a:r>
              <a:rPr lang="ru-RU" sz="1600" dirty="0" err="1"/>
              <a:t>са</a:t>
            </a:r>
            <a:r>
              <a:rPr lang="ru-RU" sz="1600" dirty="0"/>
              <a:t> за хора от </a:t>
            </a:r>
            <a:r>
              <a:rPr lang="ru-RU" sz="1600" dirty="0" err="1"/>
              <a:t>всички</a:t>
            </a:r>
            <a:r>
              <a:rPr lang="ru-RU" sz="1600" dirty="0"/>
              <a:t> </a:t>
            </a:r>
            <a:r>
              <a:rPr lang="ru-RU" sz="1600" dirty="0" err="1"/>
              <a:t>възрасти</a:t>
            </a:r>
            <a:r>
              <a:rPr lang="ru-RU" sz="1600" dirty="0"/>
              <a:t>, </a:t>
            </a:r>
            <a:r>
              <a:rPr lang="ru-RU" sz="1600" dirty="0" err="1"/>
              <a:t>живеещи</a:t>
            </a:r>
            <a:r>
              <a:rPr lang="ru-RU" sz="1600" dirty="0"/>
              <a:t> в община </a:t>
            </a:r>
            <a:r>
              <a:rPr lang="ru-RU" sz="1600" dirty="0" err="1"/>
              <a:t>Исперих</a:t>
            </a:r>
            <a:r>
              <a:rPr lang="ru-RU" sz="1600" dirty="0" smtClean="0"/>
              <a:t>.</a:t>
            </a:r>
            <a:endParaRPr lang="bg-BG" sz="1600" b="1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5524149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Проект «</a:t>
            </a:r>
            <a:r>
              <a:rPr lang="ru-RU" sz="2400" b="1" dirty="0" err="1"/>
              <a:t>Създаване</a:t>
            </a:r>
            <a:r>
              <a:rPr lang="ru-RU" sz="2400" b="1" dirty="0"/>
              <a:t> на </a:t>
            </a:r>
            <a:r>
              <a:rPr lang="ru-RU" sz="2400" b="1" dirty="0" err="1"/>
              <a:t>център</a:t>
            </a:r>
            <a:r>
              <a:rPr lang="ru-RU" sz="2400" b="1" dirty="0"/>
              <a:t> за красота и </a:t>
            </a:r>
            <a:r>
              <a:rPr lang="ru-RU" sz="2400" b="1" dirty="0" err="1"/>
              <a:t>релакс</a:t>
            </a:r>
            <a:r>
              <a:rPr lang="ru-RU" sz="2400" b="1" dirty="0"/>
              <a:t> в гр. </a:t>
            </a:r>
            <a:r>
              <a:rPr lang="ru-RU" sz="2400" b="1" dirty="0" err="1"/>
              <a:t>Исперих</a:t>
            </a:r>
            <a:r>
              <a:rPr lang="ru-RU" sz="2400" b="1" dirty="0"/>
              <a:t>» </a:t>
            </a:r>
            <a:endParaRPr lang="ru-RU" sz="2400" b="1" dirty="0" smtClean="0"/>
          </a:p>
          <a:p>
            <a:pPr marL="0" indent="0" algn="ctr">
              <a:buNone/>
            </a:pPr>
            <a:r>
              <a:rPr lang="ru-RU" sz="2400" b="1" dirty="0" err="1" smtClean="0"/>
              <a:t>Събка</a:t>
            </a:r>
            <a:r>
              <a:rPr lang="ru-RU" sz="2400" b="1" dirty="0" smtClean="0"/>
              <a:t> Тодорова </a:t>
            </a:r>
            <a:r>
              <a:rPr lang="ru-RU" sz="2400" b="1" dirty="0" err="1" smtClean="0"/>
              <a:t>Атанасова</a:t>
            </a: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" y="2013992"/>
            <a:ext cx="4644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Стойност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на проекта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-  17244,12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Безвъзмездна финансова </a:t>
            </a: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помощ-12070,88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лв.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341720"/>
            <a:ext cx="4178095" cy="45579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67920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Проект «</a:t>
            </a:r>
            <a:r>
              <a:rPr lang="ru-RU" sz="2400" b="1" dirty="0" err="1"/>
              <a:t>Създаване</a:t>
            </a:r>
            <a:r>
              <a:rPr lang="ru-RU" sz="2400" b="1" dirty="0"/>
              <a:t> на СПА и фитнес </a:t>
            </a:r>
            <a:r>
              <a:rPr lang="ru-RU" sz="2400" b="1" dirty="0" err="1"/>
              <a:t>център</a:t>
            </a:r>
            <a:r>
              <a:rPr lang="ru-RU" sz="2400" b="1" dirty="0"/>
              <a:t>» </a:t>
            </a:r>
            <a:endParaRPr lang="ru-RU" sz="2400" b="1" dirty="0" smtClean="0"/>
          </a:p>
          <a:p>
            <a:pPr marL="0" indent="0" algn="ctr">
              <a:buNone/>
            </a:pPr>
            <a:r>
              <a:rPr lang="bg-BG" sz="2400" b="1" dirty="0" smtClean="0"/>
              <a:t>„</a:t>
            </a:r>
            <a:r>
              <a:rPr lang="bg-BG" sz="2400" b="1" dirty="0" err="1" smtClean="0"/>
              <a:t>Фони</a:t>
            </a:r>
            <a:r>
              <a:rPr lang="bg-BG" sz="2400" b="1" dirty="0" smtClean="0"/>
              <a:t> 2012“ ЕООД </a:t>
            </a:r>
            <a:r>
              <a:rPr lang="bg-BG" sz="2400" b="1" dirty="0" err="1" smtClean="0"/>
              <a:t>гр.Исперих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" y="2013992"/>
            <a:ext cx="46440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: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Целта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проекта е била да се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повиши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качеството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услугите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свързани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със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здравето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населението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от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териториято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чрез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създаване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фитнесцентър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 и СПА за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жени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Закупено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оборудване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фитнес зала и СПА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център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Стойност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на проекта - 49255,00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bg-BG" sz="1600" dirty="0" smtClean="0">
                <a:solidFill>
                  <a:prstClr val="black"/>
                </a:solidFill>
                <a:latin typeface="Georgia" pitchFamily="18" charset="0"/>
              </a:rPr>
              <a:t>Безвъзмездна </a:t>
            </a:r>
            <a:r>
              <a:rPr lang="bg-BG" sz="1600" dirty="0">
                <a:solidFill>
                  <a:prstClr val="black"/>
                </a:solidFill>
                <a:latin typeface="Georgia" pitchFamily="18" charset="0"/>
              </a:rPr>
              <a:t>финансова помощ- 34478,50 лв.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8887" y="2636912"/>
            <a:ext cx="4425613" cy="3528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280901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3" y="1607096"/>
            <a:ext cx="8840051" cy="102981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Проект «</a:t>
            </a:r>
            <a:r>
              <a:rPr lang="ru-RU" sz="2400" b="1" dirty="0" err="1"/>
              <a:t>Изграждане</a:t>
            </a:r>
            <a:r>
              <a:rPr lang="ru-RU" sz="2400" b="1" dirty="0"/>
              <a:t> на технологичен </a:t>
            </a:r>
            <a:r>
              <a:rPr lang="ru-RU" sz="2400" b="1" dirty="0" err="1"/>
              <a:t>център</a:t>
            </a:r>
            <a:r>
              <a:rPr lang="ru-RU" sz="2400" b="1" dirty="0"/>
              <a:t> за </a:t>
            </a:r>
            <a:r>
              <a:rPr lang="ru-RU" sz="2400" b="1" dirty="0" err="1"/>
              <a:t>преоборудване</a:t>
            </a:r>
            <a:r>
              <a:rPr lang="ru-RU" sz="2400" b="1" dirty="0"/>
              <a:t>, </a:t>
            </a:r>
            <a:r>
              <a:rPr lang="ru-RU" sz="2400" b="1" dirty="0" err="1"/>
              <a:t>поддръжка</a:t>
            </a:r>
            <a:r>
              <a:rPr lang="ru-RU" sz="2400" b="1" dirty="0"/>
              <a:t> и производство на </a:t>
            </a:r>
            <a:r>
              <a:rPr lang="ru-RU" sz="2400" b="1" dirty="0" err="1"/>
              <a:t>електрически</a:t>
            </a:r>
            <a:r>
              <a:rPr lang="ru-RU" sz="2400" b="1" dirty="0"/>
              <a:t> </a:t>
            </a:r>
            <a:r>
              <a:rPr lang="ru-RU" sz="2400" b="1" dirty="0" err="1"/>
              <a:t>превозни</a:t>
            </a:r>
            <a:r>
              <a:rPr lang="ru-RU" sz="2400" b="1" dirty="0"/>
              <a:t> средства и </a:t>
            </a:r>
            <a:r>
              <a:rPr lang="ru-RU" sz="2400" b="1" dirty="0" err="1"/>
              <a:t>зарядни</a:t>
            </a:r>
            <a:r>
              <a:rPr lang="ru-RU" sz="2400" b="1" dirty="0"/>
              <a:t> станции» </a:t>
            </a:r>
            <a:r>
              <a:rPr lang="bg-BG" sz="2400" b="1" dirty="0" smtClean="0"/>
              <a:t>„</a:t>
            </a:r>
            <a:r>
              <a:rPr lang="bg-BG" sz="2400" b="1" dirty="0" err="1" smtClean="0"/>
              <a:t>Белектра</a:t>
            </a:r>
            <a:r>
              <a:rPr lang="bg-BG" sz="2400" b="1" dirty="0" smtClean="0"/>
              <a:t>“ ЕООД </a:t>
            </a:r>
            <a:r>
              <a:rPr lang="bg-BG" sz="2400" b="1" dirty="0" err="1" smtClean="0"/>
              <a:t>гр.Исперих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4" y="2420888"/>
            <a:ext cx="90364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SzPct val="130000"/>
            </a:pPr>
            <a:endParaRPr lang="bg-BG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Описание:Проекът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е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новосъздадена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фирма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със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стартиращ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бизнес и цели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въвеждане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нови услуги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общността.Инвестицията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е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строителство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сграда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която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да се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помещава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технологичен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център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преоборудване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поддръжка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производство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електрически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превозни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средства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зарядни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станции.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Изпълнението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дейностите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води до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разкриване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три работни места. В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допълнение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организира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информационни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срещи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публичния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сектор за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дискутиране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възможностите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оптимизиране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техния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автомобилен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парк с цел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подобряване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публичните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услуги. В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резултат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разработени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 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нови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публични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услуги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като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оптимизиране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разходите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доставка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храна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болни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възрастни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хора,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общинската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администрация и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дружествата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социалния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сектор в града.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446091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1" y="1607096"/>
            <a:ext cx="8856984" cy="81379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400" b="1" dirty="0"/>
              <a:t>Проект «</a:t>
            </a:r>
            <a:r>
              <a:rPr lang="ru-RU" sz="2400" b="1" dirty="0" err="1"/>
              <a:t>Изграждане</a:t>
            </a:r>
            <a:r>
              <a:rPr lang="ru-RU" sz="2400" b="1" dirty="0"/>
              <a:t> на технологичен </a:t>
            </a:r>
            <a:r>
              <a:rPr lang="ru-RU" sz="2400" b="1" dirty="0" err="1"/>
              <a:t>център</a:t>
            </a:r>
            <a:r>
              <a:rPr lang="ru-RU" sz="2400" b="1" dirty="0"/>
              <a:t> за </a:t>
            </a:r>
            <a:r>
              <a:rPr lang="ru-RU" sz="2400" b="1" dirty="0" err="1"/>
              <a:t>преоборудване</a:t>
            </a:r>
            <a:r>
              <a:rPr lang="ru-RU" sz="2400" b="1" dirty="0"/>
              <a:t>, </a:t>
            </a:r>
            <a:r>
              <a:rPr lang="ru-RU" sz="2400" b="1" dirty="0" err="1"/>
              <a:t>поддръжка</a:t>
            </a:r>
            <a:r>
              <a:rPr lang="ru-RU" sz="2400" b="1" dirty="0"/>
              <a:t> и производство на </a:t>
            </a:r>
            <a:r>
              <a:rPr lang="ru-RU" sz="2400" b="1" dirty="0" err="1"/>
              <a:t>електрически</a:t>
            </a:r>
            <a:r>
              <a:rPr lang="ru-RU" sz="2400" b="1" dirty="0"/>
              <a:t> </a:t>
            </a:r>
            <a:r>
              <a:rPr lang="ru-RU" sz="2400" b="1" dirty="0" err="1"/>
              <a:t>превозни</a:t>
            </a:r>
            <a:r>
              <a:rPr lang="ru-RU" sz="2400" b="1" dirty="0"/>
              <a:t> средства и </a:t>
            </a:r>
            <a:r>
              <a:rPr lang="ru-RU" sz="2400" b="1" dirty="0" err="1"/>
              <a:t>зарядни</a:t>
            </a:r>
            <a:r>
              <a:rPr lang="ru-RU" sz="2400" b="1" dirty="0"/>
              <a:t> станции» </a:t>
            </a:r>
            <a:r>
              <a:rPr lang="bg-BG" sz="2400" b="1" dirty="0" smtClean="0"/>
              <a:t>„</a:t>
            </a:r>
            <a:r>
              <a:rPr lang="bg-BG" sz="2400" b="1" dirty="0" err="1" smtClean="0"/>
              <a:t>Белектра</a:t>
            </a:r>
            <a:r>
              <a:rPr lang="bg-BG" sz="2400" b="1" dirty="0" smtClean="0"/>
              <a:t>“ ЕООД </a:t>
            </a:r>
            <a:r>
              <a:rPr lang="bg-BG" sz="2400" b="1" dirty="0" err="1" smtClean="0"/>
              <a:t>гр.Исперих</a:t>
            </a:r>
            <a:endParaRPr lang="ru-RU" sz="24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276872"/>
            <a:ext cx="48466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С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изграждането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Технологичния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център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създадени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условия за развой на нови технологии,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продукти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услуги в региона.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Изградени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първата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действаща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зарядна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станция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електромобили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Исперих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инфраструктура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зареждане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такива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автомобили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регионално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ниво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 В периода март-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септември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2015 г.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изградени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пет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зарядни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станции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градовете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Варна, Пловдив, Шумен, Бургас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Белоградчик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проекта- 75578,36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- 52904,85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8161" y="3068960"/>
            <a:ext cx="4283488" cy="34118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126076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3" y="1607096"/>
            <a:ext cx="8840051" cy="95780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700" b="1" dirty="0"/>
              <a:t>Проект </a:t>
            </a:r>
            <a:r>
              <a:rPr lang="ru-RU" sz="2700" b="1" dirty="0" smtClean="0"/>
              <a:t>«</a:t>
            </a:r>
            <a:r>
              <a:rPr lang="ru-RU" sz="2700" b="1" dirty="0" err="1" smtClean="0"/>
              <a:t>Алтернатива</a:t>
            </a:r>
            <a:r>
              <a:rPr lang="ru-RU" sz="2700" b="1" dirty="0" smtClean="0"/>
              <a:t> за </a:t>
            </a:r>
            <a:r>
              <a:rPr lang="ru-RU" sz="2700" b="1" dirty="0" err="1" smtClean="0"/>
              <a:t>детско</a:t>
            </a:r>
            <a:r>
              <a:rPr lang="ru-RU" sz="2700" b="1" dirty="0" smtClean="0"/>
              <a:t> </a:t>
            </a:r>
            <a:r>
              <a:rPr lang="ru-RU" sz="2700" b="1" dirty="0" err="1" smtClean="0"/>
              <a:t>хранене</a:t>
            </a:r>
            <a:r>
              <a:rPr lang="ru-RU" sz="2700" b="1" dirty="0" smtClean="0"/>
              <a:t>»</a:t>
            </a:r>
          </a:p>
          <a:p>
            <a:pPr marL="0" indent="0" algn="ctr">
              <a:buNone/>
            </a:pPr>
            <a:r>
              <a:rPr lang="ru-RU" sz="2700" b="1" dirty="0" smtClean="0"/>
              <a:t> </a:t>
            </a:r>
            <a:r>
              <a:rPr lang="bg-BG" sz="2700" b="1" dirty="0" smtClean="0"/>
              <a:t>„</a:t>
            </a:r>
            <a:r>
              <a:rPr lang="bg-BG" sz="2700" b="1" dirty="0" err="1" smtClean="0"/>
              <a:t>Петльовден</a:t>
            </a:r>
            <a:r>
              <a:rPr lang="bg-BG" sz="2700" b="1" dirty="0" smtClean="0"/>
              <a:t>“ ЕООД </a:t>
            </a:r>
            <a:r>
              <a:rPr lang="bg-BG" sz="2700" b="1" dirty="0" err="1" smtClean="0"/>
              <a:t>с.Бранище</a:t>
            </a:r>
            <a:endParaRPr lang="ru-RU" sz="27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4" y="2708919"/>
            <a:ext cx="88569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Реализиран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СМР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Добричка</a:t>
            </a:r>
            <a:endParaRPr lang="ru-RU" sz="15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Описание: По проекта 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изградено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малко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предприятие за производство 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пакетиране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детска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храна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в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с.Бранище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община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Добричка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Дейността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е на принципа 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детска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кухня,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като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извършва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разнос по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селата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Проучванията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които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прави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фаза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проектна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идея сочат, че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съществуващата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общинска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детска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кухня в гр.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Добрич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предлага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добро качество 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храната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цената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която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плащат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родителите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но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има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нужда от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по-здравословна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питателна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храна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предлага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балансирано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меню  с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разнообразни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продукти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хза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три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групи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деца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: от 8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месеца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до 1.5 година, от 1.5 год до 3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години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, от 3-7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години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Субсидията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по проекта е за СМР, 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фирмата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със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собствени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средства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ще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финансира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доизграждане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закупуване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кухненско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оборудване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на проекта- 98831,40 </a:t>
            </a: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500" dirty="0" err="1" smtClean="0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500" dirty="0">
                <a:solidFill>
                  <a:prstClr val="black"/>
                </a:solidFill>
                <a:latin typeface="Georgia" pitchFamily="18" charset="0"/>
              </a:rPr>
              <a:t>- </a:t>
            </a:r>
            <a:r>
              <a:rPr lang="ru-RU" sz="1500" dirty="0" smtClean="0">
                <a:solidFill>
                  <a:prstClr val="black"/>
                </a:solidFill>
                <a:latin typeface="Georgia" pitchFamily="18" charset="0"/>
              </a:rPr>
              <a:t>69181,98 </a:t>
            </a:r>
            <a:r>
              <a:rPr lang="ru-RU" sz="15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endParaRPr lang="ru-RU" sz="150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308833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2900" b="1" dirty="0" smtClean="0"/>
              <a:t>Проект «</a:t>
            </a:r>
            <a:r>
              <a:rPr lang="ru-RU" sz="2900" b="1" dirty="0" err="1" smtClean="0"/>
              <a:t>Създаване</a:t>
            </a:r>
            <a:r>
              <a:rPr lang="ru-RU" sz="2900" b="1" dirty="0" smtClean="0"/>
              <a:t> на интерактивна </a:t>
            </a:r>
            <a:r>
              <a:rPr lang="ru-RU" sz="2900" b="1" dirty="0" err="1" smtClean="0"/>
              <a:t>софтуерна</a:t>
            </a:r>
            <a:r>
              <a:rPr lang="ru-RU" sz="2900" b="1" dirty="0" smtClean="0"/>
              <a:t> платформа за </a:t>
            </a:r>
            <a:r>
              <a:rPr lang="ru-RU" sz="2900" b="1" dirty="0" err="1" smtClean="0"/>
              <a:t>подкрепа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развитието</a:t>
            </a:r>
            <a:r>
              <a:rPr lang="ru-RU" sz="2900" b="1" dirty="0" smtClean="0"/>
              <a:t> на </a:t>
            </a:r>
            <a:r>
              <a:rPr lang="ru-RU" sz="2900" b="1" dirty="0" err="1" smtClean="0"/>
              <a:t>селскостопанските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произвадители</a:t>
            </a:r>
            <a:r>
              <a:rPr lang="ru-RU" sz="2900" b="1" dirty="0" smtClean="0"/>
              <a:t> и туризма в община </a:t>
            </a:r>
            <a:r>
              <a:rPr lang="ru-RU" sz="2900" b="1" dirty="0" err="1" smtClean="0"/>
              <a:t>Добричка</a:t>
            </a:r>
            <a:r>
              <a:rPr lang="ru-RU" sz="2900" b="1" dirty="0" smtClean="0"/>
              <a:t> и </a:t>
            </a:r>
            <a:r>
              <a:rPr lang="ru-RU" sz="2900" b="1" dirty="0" err="1" smtClean="0"/>
              <a:t>обезпечаването</a:t>
            </a:r>
            <a:r>
              <a:rPr lang="ru-RU" sz="2900" b="1" dirty="0" smtClean="0"/>
              <a:t> и с </a:t>
            </a:r>
            <a:r>
              <a:rPr lang="ru-RU" sz="2900" b="1" dirty="0" err="1" smtClean="0"/>
              <a:t>необходимото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обрудване</a:t>
            </a:r>
            <a:r>
              <a:rPr lang="ru-RU" sz="2900" b="1" dirty="0" smtClean="0"/>
              <a:t>» </a:t>
            </a:r>
            <a:r>
              <a:rPr lang="bg-BG" sz="2900" b="1" dirty="0" smtClean="0"/>
              <a:t>„Безпилотна селскостопанска авиация“ ЕООД </a:t>
            </a:r>
            <a:endParaRPr lang="ru-RU" sz="2900" b="1" dirty="0" smtClean="0"/>
          </a:p>
          <a:p>
            <a:pPr marL="0" indent="0" algn="ctr">
              <a:buNone/>
            </a:pP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4" y="2852936"/>
            <a:ext cx="9036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Добричка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Описание: Фирма «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Безпилотна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селскостопанска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авиация 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новостартираща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фирма в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областта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високите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технологии.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Идеята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опериране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безпилотен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хеликоптер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т. Нар. «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дрон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»,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който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прави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заснемания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ги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предава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реално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време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през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Интернет.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Приложението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свързано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с: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борба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кражби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бракониери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;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следене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целесъобразно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изболзване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селскостопанската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техника;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обследване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посевите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срещу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болести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вредители и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засушаване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;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търсене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изгубени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животни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и хора;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съдействие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при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пожари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, бедствия и т.н.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91606,40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-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64124,48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лв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67851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312 „Подкрепа за създаване и развитие на </a:t>
            </a:r>
            <a:r>
              <a:rPr lang="bg-BG" dirty="0" err="1" smtClean="0"/>
              <a:t>микропредприятия</a:t>
            </a:r>
            <a:r>
              <a:rPr lang="bg-BG" dirty="0" smtClean="0"/>
              <a:t>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900" b="1" dirty="0" smtClean="0"/>
              <a:t>Проект </a:t>
            </a:r>
            <a:r>
              <a:rPr lang="ru-RU" sz="2900" b="1" dirty="0"/>
              <a:t>«</a:t>
            </a:r>
            <a:r>
              <a:rPr lang="ru-RU" sz="2900" b="1" dirty="0" err="1"/>
              <a:t>Закупуване</a:t>
            </a:r>
            <a:r>
              <a:rPr lang="ru-RU" sz="2900" b="1" dirty="0"/>
              <a:t> на </a:t>
            </a:r>
            <a:r>
              <a:rPr lang="ru-RU" sz="2900" b="1" dirty="0" err="1"/>
              <a:t>дигитален</a:t>
            </a:r>
            <a:r>
              <a:rPr lang="ru-RU" sz="2900" b="1" dirty="0"/>
              <a:t> </a:t>
            </a:r>
            <a:r>
              <a:rPr lang="ru-RU" sz="2900" b="1" dirty="0" err="1"/>
              <a:t>панорамен</a:t>
            </a:r>
            <a:r>
              <a:rPr lang="ru-RU" sz="2900" b="1" dirty="0"/>
              <a:t> </a:t>
            </a:r>
            <a:r>
              <a:rPr lang="ru-RU" sz="2900" b="1" dirty="0" err="1"/>
              <a:t>ренгенов</a:t>
            </a:r>
            <a:r>
              <a:rPr lang="ru-RU" sz="2900" b="1" dirty="0"/>
              <a:t> </a:t>
            </a:r>
            <a:r>
              <a:rPr lang="ru-RU" sz="2900" b="1" dirty="0" err="1" smtClean="0"/>
              <a:t>апарат</a:t>
            </a:r>
            <a:r>
              <a:rPr lang="ru-RU" sz="2900" b="1" dirty="0" smtClean="0"/>
              <a:t>», «АИППМПДМ – д-р Артам </a:t>
            </a:r>
            <a:r>
              <a:rPr lang="ru-RU" sz="2900" b="1" dirty="0" err="1" smtClean="0"/>
              <a:t>Адемов</a:t>
            </a:r>
            <a:r>
              <a:rPr lang="ru-RU" sz="2900" b="1" dirty="0" smtClean="0"/>
              <a:t>» </a:t>
            </a:r>
            <a:r>
              <a:rPr lang="ru-RU" sz="2900" b="1" dirty="0"/>
              <a:t>ЕООД</a:t>
            </a:r>
            <a:endParaRPr lang="ru-RU" sz="2400" b="1" dirty="0" smtClean="0"/>
          </a:p>
          <a:p>
            <a:pPr marL="0" indent="0">
              <a:buNone/>
            </a:pP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4" y="2852936"/>
            <a:ext cx="51125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: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има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цел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предлагане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рентгенологични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услуги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денталната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практика,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характеризиращи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се с много добро качество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минимални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срокове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изпълнение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Инвестицията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закупуване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дигитален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панорамен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рентгенов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апарат.Създадено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едно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ново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работно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място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81920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-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57344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39428" y="3068960"/>
            <a:ext cx="4128459" cy="30963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61697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321 „Основни услуги за населението и икономиката в селските райони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900" b="1" dirty="0" smtClean="0"/>
              <a:t>Проект </a:t>
            </a:r>
            <a:r>
              <a:rPr lang="ru-RU" sz="2900" b="1" dirty="0"/>
              <a:t>«</a:t>
            </a:r>
            <a:r>
              <a:rPr lang="ru-RU" sz="2900" b="1" dirty="0" err="1"/>
              <a:t>Изграждане</a:t>
            </a:r>
            <a:r>
              <a:rPr lang="ru-RU" sz="2900" b="1" dirty="0"/>
              <a:t> на </a:t>
            </a:r>
            <a:r>
              <a:rPr lang="ru-RU" sz="2900" b="1" dirty="0" err="1"/>
              <a:t>център</a:t>
            </a:r>
            <a:r>
              <a:rPr lang="ru-RU" sz="2900" b="1" dirty="0"/>
              <a:t> за </a:t>
            </a:r>
            <a:r>
              <a:rPr lang="ru-RU" sz="2900" b="1" dirty="0" err="1"/>
              <a:t>отдих</a:t>
            </a:r>
            <a:r>
              <a:rPr lang="ru-RU" sz="2900" b="1" dirty="0"/>
              <a:t>, свободно </a:t>
            </a:r>
            <a:r>
              <a:rPr lang="ru-RU" sz="2900" b="1" dirty="0" err="1"/>
              <a:t>време</a:t>
            </a:r>
            <a:r>
              <a:rPr lang="ru-RU" sz="2900" b="1" dirty="0"/>
              <a:t> и </a:t>
            </a:r>
            <a:r>
              <a:rPr lang="ru-RU" sz="2900" b="1" dirty="0" err="1"/>
              <a:t>социални</a:t>
            </a:r>
            <a:r>
              <a:rPr lang="ru-RU" sz="2900" b="1" dirty="0"/>
              <a:t> услуги за </a:t>
            </a:r>
            <a:r>
              <a:rPr lang="ru-RU" sz="2900" b="1" dirty="0" err="1"/>
              <a:t>възрастни</a:t>
            </a:r>
            <a:r>
              <a:rPr lang="ru-RU" sz="2900" b="1" dirty="0"/>
              <a:t> хора и хора с </a:t>
            </a:r>
            <a:r>
              <a:rPr lang="ru-RU" sz="2900" b="1" dirty="0" err="1"/>
              <a:t>увреждания</a:t>
            </a:r>
            <a:r>
              <a:rPr lang="ru-RU" sz="2900" b="1" dirty="0"/>
              <a:t> в гр. </a:t>
            </a:r>
            <a:r>
              <a:rPr lang="ru-RU" sz="2900" b="1" dirty="0" err="1" smtClean="0"/>
              <a:t>Исперих</a:t>
            </a:r>
            <a:r>
              <a:rPr lang="ru-RU" sz="2900" b="1" dirty="0" smtClean="0"/>
              <a:t>» Община </a:t>
            </a:r>
            <a:r>
              <a:rPr lang="ru-RU" sz="2900" b="1" dirty="0" err="1" smtClean="0"/>
              <a:t>Исперих</a:t>
            </a: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3" y="2852936"/>
            <a:ext cx="88569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lvl="0">
              <a:lnSpc>
                <a:spcPct val="150000"/>
              </a:lnSpc>
              <a:buSzPct val="130000"/>
            </a:pP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: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Инвестицията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е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строителство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сграда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имаше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цел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изграждане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център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отдих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свободно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време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социални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услуги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възрастни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хора и хора с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увреждания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в гр.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>
              <a:solidFill>
                <a:prstClr val="black"/>
              </a:solidFill>
              <a:latin typeface="Georgia" pitchFamily="18" charset="0"/>
            </a:endParaRPr>
          </a:p>
          <a:p>
            <a:pPr lvl="0">
              <a:lnSpc>
                <a:spcPct val="150000"/>
              </a:lnSpc>
              <a:buSzPct val="130000"/>
            </a:pP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проекта- 385928,96лв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lvl="0">
              <a:lnSpc>
                <a:spcPct val="150000"/>
              </a:lnSpc>
              <a:buSzPct val="130000"/>
            </a:pP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- 100%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14453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321 „Основни услуги за населението и икономиката в селските райони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900" b="1" dirty="0" err="1"/>
              <a:t>Проект„Подобряване</a:t>
            </a:r>
            <a:r>
              <a:rPr lang="ru-RU" sz="2900" b="1" dirty="0"/>
              <a:t> на </a:t>
            </a:r>
            <a:r>
              <a:rPr lang="ru-RU" sz="2900" b="1" dirty="0" err="1"/>
              <a:t>центрове</a:t>
            </a:r>
            <a:r>
              <a:rPr lang="ru-RU" sz="2900" b="1" dirty="0"/>
              <a:t>, </a:t>
            </a:r>
            <a:r>
              <a:rPr lang="ru-RU" sz="2900" b="1" dirty="0" err="1"/>
              <a:t>предоставящи</a:t>
            </a:r>
            <a:r>
              <a:rPr lang="ru-RU" sz="2900" b="1" dirty="0"/>
              <a:t> </a:t>
            </a:r>
            <a:r>
              <a:rPr lang="ru-RU" sz="2900" b="1" dirty="0" err="1"/>
              <a:t>социални</a:t>
            </a:r>
            <a:r>
              <a:rPr lang="ru-RU" sz="2900" b="1" dirty="0"/>
              <a:t> услуги за </a:t>
            </a:r>
            <a:r>
              <a:rPr lang="ru-RU" sz="2900" b="1" dirty="0" err="1"/>
              <a:t>деца</a:t>
            </a:r>
            <a:r>
              <a:rPr lang="ru-RU" sz="2900" b="1" dirty="0"/>
              <a:t>, </a:t>
            </a:r>
            <a:r>
              <a:rPr lang="ru-RU" sz="2900" b="1" dirty="0" err="1"/>
              <a:t>възрастни</a:t>
            </a:r>
            <a:r>
              <a:rPr lang="ru-RU" sz="2900" b="1" dirty="0"/>
              <a:t> хора и хора с </a:t>
            </a:r>
            <a:r>
              <a:rPr lang="ru-RU" sz="2900" b="1" dirty="0" err="1"/>
              <a:t>увреждания</a:t>
            </a:r>
            <a:r>
              <a:rPr lang="ru-RU" sz="2900" b="1" dirty="0"/>
              <a:t> в гр. </a:t>
            </a:r>
            <a:r>
              <a:rPr lang="ru-RU" sz="2900" b="1" dirty="0" err="1"/>
              <a:t>Исперих</a:t>
            </a:r>
            <a:r>
              <a:rPr lang="ru-RU" sz="2900" b="1" dirty="0"/>
              <a:t>“ </a:t>
            </a:r>
            <a:r>
              <a:rPr lang="ru-RU" sz="2900" b="1" dirty="0" smtClean="0"/>
              <a:t>Община </a:t>
            </a:r>
            <a:r>
              <a:rPr lang="ru-RU" sz="2900" b="1" dirty="0" err="1" smtClean="0"/>
              <a:t>Исперих</a:t>
            </a:r>
            <a:endParaRPr lang="ru-RU" sz="2400" b="1" dirty="0" smtClean="0"/>
          </a:p>
          <a:p>
            <a:endParaRPr lang="bg-BG" sz="2100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7504" y="2852936"/>
            <a:ext cx="59766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: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имаше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цел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подобряване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достъпа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възрастни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хора от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селата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до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услугата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„Социален Патронаж“. По проекта е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закупено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оборудване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обзавеждане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центъра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 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зали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клубове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възрастни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хора и хора с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увреждания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кухня с „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кетъринг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”. По проекта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ще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се закупи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специализирано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транспортно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средство за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пренос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готови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храни –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електромобил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проекта-109713,17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помощ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- 100%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32072" y="4748974"/>
            <a:ext cx="3011928" cy="2258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145027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23045" y="3181811"/>
            <a:ext cx="4901585" cy="3676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321 „Основни услуги за населението и икономиката в селските райони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100" b="1" dirty="0"/>
              <a:t>"</a:t>
            </a:r>
            <a:r>
              <a:rPr lang="ru-RU" sz="2100" b="1" dirty="0" err="1"/>
              <a:t>Изграждане</a:t>
            </a:r>
            <a:r>
              <a:rPr lang="ru-RU" sz="2100" b="1" dirty="0"/>
              <a:t> на интерактивен </a:t>
            </a:r>
            <a:r>
              <a:rPr lang="ru-RU" sz="2100" b="1" dirty="0" err="1"/>
              <a:t>център</a:t>
            </a:r>
            <a:r>
              <a:rPr lang="ru-RU" sz="2100" b="1" dirty="0"/>
              <a:t> за </a:t>
            </a:r>
            <a:r>
              <a:rPr lang="ru-RU" sz="2100" b="1" dirty="0" err="1"/>
              <a:t>предоставяне</a:t>
            </a:r>
            <a:r>
              <a:rPr lang="ru-RU" sz="2100" b="1" dirty="0"/>
              <a:t> на </a:t>
            </a:r>
            <a:r>
              <a:rPr lang="ru-RU" sz="2100" b="1" dirty="0" err="1"/>
              <a:t>културни</a:t>
            </a:r>
            <a:r>
              <a:rPr lang="ru-RU" sz="2100" b="1" dirty="0"/>
              <a:t> услуги "</a:t>
            </a:r>
            <a:r>
              <a:rPr lang="ru-RU" sz="2100" b="1" dirty="0" err="1"/>
              <a:t>Свещоливница</a:t>
            </a:r>
            <a:r>
              <a:rPr lang="ru-RU" sz="2100" b="1" dirty="0"/>
              <a:t>" в с. </a:t>
            </a:r>
            <a:r>
              <a:rPr lang="ru-RU" sz="2100" b="1" dirty="0" err="1" smtClean="0"/>
              <a:t>Свещари</a:t>
            </a:r>
            <a:r>
              <a:rPr lang="ru-RU" sz="2100" b="1" dirty="0" smtClean="0"/>
              <a:t>»,  </a:t>
            </a:r>
            <a:r>
              <a:rPr lang="ru-RU" sz="2100" b="1" dirty="0" err="1" smtClean="0"/>
              <a:t>Сдружение</a:t>
            </a:r>
            <a:r>
              <a:rPr lang="ru-RU" sz="2100" b="1" dirty="0" smtClean="0"/>
              <a:t> «Родно </a:t>
            </a:r>
            <a:r>
              <a:rPr lang="ru-RU" sz="2100" b="1" dirty="0" err="1" smtClean="0"/>
              <a:t>лудогорие</a:t>
            </a:r>
            <a:r>
              <a:rPr lang="ru-RU" sz="2100" b="1" dirty="0" smtClean="0"/>
              <a:t>»</a:t>
            </a:r>
            <a:endParaRPr lang="bg-BG" sz="2100" b="1" dirty="0" smtClean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33439" y="2550604"/>
            <a:ext cx="8712968" cy="3816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беше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насочен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разрешаване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два проблема:.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укрепване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местната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идентичност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връзките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общността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възраждането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развитието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стари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традиционни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занаяти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тяхното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използване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за развитие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туристическия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потенциал на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територията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 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По 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проекта 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беше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 построена нова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сграда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- интерактивен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център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 „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Свещоливница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”. Цели да 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подобри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достъпа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жителите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от община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Исперих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до нови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интерактивни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културни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услуги,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свързани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с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подобряване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туристическата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атрактивност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територията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прекарване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свободното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време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и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отдиха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проекта- 99113,79 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помощ-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62133,15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23271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45978" y="2420888"/>
            <a:ext cx="5898022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321 „Основни услуги за населението и икономиката в селските райони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100" b="1" dirty="0"/>
              <a:t>"</a:t>
            </a:r>
            <a:r>
              <a:rPr lang="ru-RU" sz="2100" b="1" dirty="0" err="1"/>
              <a:t>Изграждане</a:t>
            </a:r>
            <a:r>
              <a:rPr lang="ru-RU" sz="2100" b="1" dirty="0"/>
              <a:t> </a:t>
            </a:r>
            <a:r>
              <a:rPr lang="ru-RU" sz="2100" b="1" dirty="0" smtClean="0"/>
              <a:t>на </a:t>
            </a:r>
            <a:r>
              <a:rPr lang="ru-RU" sz="2100" b="1" dirty="0" err="1" smtClean="0"/>
              <a:t>стрелбище</a:t>
            </a:r>
            <a:r>
              <a:rPr lang="ru-RU" sz="2100" b="1" dirty="0" smtClean="0"/>
              <a:t> за </a:t>
            </a:r>
            <a:r>
              <a:rPr lang="ru-RU" sz="2100" b="1" dirty="0" err="1" smtClean="0"/>
              <a:t>спортна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стрелба</a:t>
            </a:r>
            <a:r>
              <a:rPr lang="ru-RU" sz="2100" b="1" dirty="0" smtClean="0"/>
              <a:t>», </a:t>
            </a:r>
            <a:r>
              <a:rPr lang="ru-RU" sz="2100" b="1" dirty="0" err="1" smtClean="0"/>
              <a:t>Сдружение</a:t>
            </a:r>
            <a:r>
              <a:rPr lang="ru-RU" sz="2100" b="1" dirty="0" smtClean="0"/>
              <a:t> с </a:t>
            </a:r>
            <a:r>
              <a:rPr lang="ru-RU" sz="2100" b="1" dirty="0" err="1" smtClean="0"/>
              <a:t>общественополезна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дейност</a:t>
            </a:r>
            <a:r>
              <a:rPr lang="ru-RU" sz="2100" b="1" dirty="0" smtClean="0"/>
              <a:t> «</a:t>
            </a:r>
            <a:r>
              <a:rPr lang="ru-RU" sz="2100" b="1" dirty="0" err="1" smtClean="0"/>
              <a:t>Ловно-рибарско</a:t>
            </a:r>
            <a:r>
              <a:rPr lang="ru-RU" sz="2100" b="1" dirty="0" smtClean="0"/>
              <a:t> дружество </a:t>
            </a:r>
            <a:r>
              <a:rPr lang="ru-RU" sz="2100" b="1" dirty="0" err="1" smtClean="0"/>
              <a:t>Кнежа</a:t>
            </a:r>
            <a:r>
              <a:rPr lang="ru-RU" sz="2100" b="1" dirty="0" smtClean="0"/>
              <a:t> 2000»</a:t>
            </a:r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33439" y="2550604"/>
            <a:ext cx="871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Кнежа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Описание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: С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инвестицията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изградени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две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открити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спортни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стрелбища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в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дисциплините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«ТРАП» и «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СКИЙТ»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.с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цел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предоставяне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качествени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спортни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услуги  и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такива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свързани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със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свободното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време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местното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 население и гостите на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общината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.</a:t>
            </a:r>
            <a:endParaRPr lang="ru-RU" sz="1600" dirty="0">
              <a:solidFill>
                <a:srgbClr val="FFC000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Обща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стойност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проекта- 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387461,30 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лв</a:t>
            </a:r>
            <a:r>
              <a:rPr lang="ru-RU" sz="1600" dirty="0" smtClean="0">
                <a:solidFill>
                  <a:srgbClr val="FFC000"/>
                </a:solidFill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Безвъзмездна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финансова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помощ-100%.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727392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14783" y="3480470"/>
            <a:ext cx="5629217" cy="337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322 „Обновяване и развитие на населените места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100" b="1" dirty="0" smtClean="0"/>
              <a:t>«</a:t>
            </a:r>
            <a:r>
              <a:rPr lang="ru-RU" sz="2100" b="1" dirty="0" err="1" smtClean="0"/>
              <a:t>Рехабилитация</a:t>
            </a:r>
            <a:r>
              <a:rPr lang="ru-RU" sz="2100" b="1" dirty="0" smtClean="0"/>
              <a:t> на парк «Владимир </a:t>
            </a:r>
            <a:r>
              <a:rPr lang="ru-RU" sz="2100" b="1" dirty="0" err="1" smtClean="0"/>
              <a:t>Друмев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гр.Исперих</a:t>
            </a:r>
            <a:r>
              <a:rPr lang="ru-RU" sz="2100" b="1" dirty="0" smtClean="0"/>
              <a:t>» Община </a:t>
            </a:r>
            <a:r>
              <a:rPr lang="ru-RU" sz="2100" b="1" dirty="0" err="1" smtClean="0"/>
              <a:t>Исперих</a:t>
            </a:r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-133439" y="2550604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Исперих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предвиждаше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благоустрояване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парк „Владимир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Друмев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” в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Исперих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чрез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рехабилитация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част от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парковото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прост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ранство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Georgia" pitchFamily="18" charset="0"/>
              </a:rPr>
              <a:t>изграждане</a:t>
            </a: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детски площадки и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кътове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за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отдих.В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резултат от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успешното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изпълнение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проекта парк „Владимир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Друмев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”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беше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oбновен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,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което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включваше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: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рехабилитация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част от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парковото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пространство,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изграждане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на детски площадки и </a:t>
            </a:r>
            <a:r>
              <a:rPr lang="ru-RU" sz="1600" dirty="0" err="1">
                <a:solidFill>
                  <a:srgbClr val="FFC000"/>
                </a:solidFill>
                <a:latin typeface="Georgia" pitchFamily="18" charset="0"/>
              </a:rPr>
              <a:t>кътове</a:t>
            </a:r>
            <a:r>
              <a:rPr lang="ru-RU" sz="1600" dirty="0">
                <a:solidFill>
                  <a:srgbClr val="FFC000"/>
                </a:solidFill>
                <a:latin typeface="Georgia" pitchFamily="18" charset="0"/>
              </a:rPr>
              <a:t> за </a:t>
            </a:r>
            <a:r>
              <a:rPr lang="ru-RU" sz="1600" dirty="0" err="1" smtClean="0">
                <a:solidFill>
                  <a:srgbClr val="FFC000"/>
                </a:solidFill>
                <a:latin typeface="Georgia" pitchFamily="18" charset="0"/>
              </a:rPr>
              <a:t>отдих</a:t>
            </a:r>
            <a:endParaRPr lang="ru-RU" sz="1600" dirty="0" smtClean="0">
              <a:solidFill>
                <a:srgbClr val="FFC000"/>
              </a:solidFill>
              <a:latin typeface="Georgia" pitchFamily="18" charset="0"/>
            </a:endParaRPr>
          </a:p>
          <a:p>
            <a:pPr lvl="0">
              <a:lnSpc>
                <a:spcPct val="150000"/>
              </a:lnSpc>
              <a:buSzPct val="130000"/>
            </a:pPr>
            <a:endParaRPr lang="ru-RU" sz="1600" dirty="0">
              <a:solidFill>
                <a:srgbClr val="FFC000"/>
              </a:solidFill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latin typeface="Georgia" pitchFamily="18" charset="0"/>
              </a:rPr>
              <a:t>Обща </a:t>
            </a:r>
            <a:r>
              <a:rPr lang="ru-RU" sz="1600" dirty="0" err="1">
                <a:latin typeface="Georgia" pitchFamily="18" charset="0"/>
              </a:rPr>
              <a:t>стойност</a:t>
            </a:r>
            <a:r>
              <a:rPr lang="ru-RU" sz="1600" dirty="0">
                <a:latin typeface="Georgia" pitchFamily="18" charset="0"/>
              </a:rPr>
              <a:t> на </a:t>
            </a:r>
            <a:r>
              <a:rPr lang="ru-RU" sz="1600" dirty="0" smtClean="0">
                <a:latin typeface="Georgia" pitchFamily="18" charset="0"/>
              </a:rPr>
              <a:t>проекта- 72095,15 </a:t>
            </a:r>
            <a:r>
              <a:rPr lang="ru-RU" sz="1600" dirty="0" err="1" smtClean="0">
                <a:latin typeface="Georgia" pitchFamily="18" charset="0"/>
              </a:rPr>
              <a:t>лв</a:t>
            </a:r>
            <a:r>
              <a:rPr lang="ru-RU" sz="1600" dirty="0" smtClean="0">
                <a:latin typeface="Georgia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latin typeface="Georgia" pitchFamily="18" charset="0"/>
              </a:rPr>
              <a:t>Безвъзмездна</a:t>
            </a:r>
            <a:r>
              <a:rPr lang="ru-RU" sz="1600" dirty="0">
                <a:latin typeface="Georgia" pitchFamily="18" charset="0"/>
              </a:rPr>
              <a:t> </a:t>
            </a:r>
            <a:r>
              <a:rPr lang="ru-RU" sz="1600" dirty="0" err="1">
                <a:latin typeface="Georgia" pitchFamily="18" charset="0"/>
              </a:rPr>
              <a:t>финансова</a:t>
            </a:r>
            <a:r>
              <a:rPr lang="ru-RU" sz="1600" dirty="0">
                <a:latin typeface="Georgia" pitchFamily="18" charset="0"/>
              </a:rPr>
              <a:t> </a:t>
            </a:r>
            <a:r>
              <a:rPr lang="ru-RU" sz="1600" dirty="0" smtClean="0">
                <a:latin typeface="Georgia" pitchFamily="18" charset="0"/>
              </a:rPr>
              <a:t>помощ-100%.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204911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Проекти по мярка 322 „Обновяване и развитие на населените места “ от ПРСР 2007-2013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70" y="1607096"/>
            <a:ext cx="8873917" cy="12458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100" b="1" dirty="0" smtClean="0"/>
              <a:t>«</a:t>
            </a:r>
            <a:r>
              <a:rPr lang="ru-RU" sz="2100" b="1" dirty="0" err="1" smtClean="0"/>
              <a:t>Основен</a:t>
            </a:r>
            <a:r>
              <a:rPr lang="ru-RU" sz="2100" b="1" dirty="0" smtClean="0"/>
              <a:t> ремонт и </a:t>
            </a:r>
            <a:r>
              <a:rPr lang="ru-RU" sz="2100" b="1" dirty="0" err="1" smtClean="0"/>
              <a:t>обновяване</a:t>
            </a:r>
            <a:r>
              <a:rPr lang="ru-RU" sz="2100" b="1" dirty="0" smtClean="0"/>
              <a:t> на </a:t>
            </a:r>
            <a:r>
              <a:rPr lang="ru-RU" sz="2100" b="1" dirty="0" err="1" smtClean="0"/>
              <a:t>православен</a:t>
            </a:r>
            <a:r>
              <a:rPr lang="ru-RU" sz="2100" b="1" dirty="0" smtClean="0"/>
              <a:t> храм «Св. Архангел Михаил» с. </a:t>
            </a:r>
            <a:r>
              <a:rPr lang="ru-RU" sz="2100" b="1" dirty="0" err="1" smtClean="0"/>
              <a:t>Лазарово</a:t>
            </a:r>
            <a:r>
              <a:rPr lang="ru-RU" sz="2100" b="1" dirty="0" smtClean="0"/>
              <a:t> Община </a:t>
            </a:r>
            <a:r>
              <a:rPr lang="ru-RU" sz="2100" b="1" dirty="0" err="1" smtClean="0"/>
              <a:t>Кнежа</a:t>
            </a:r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78843" y="2521496"/>
            <a:ext cx="42484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Проектът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се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реализира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към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СМР на МИГ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Кнежа</a:t>
            </a:r>
            <a:endParaRPr lang="ru-RU" sz="1600" dirty="0" smtClean="0">
              <a:solidFill>
                <a:prstClr val="black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Georgia" pitchFamily="18" charset="0"/>
              </a:rPr>
              <a:t>Описание: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Инвестицията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по проекта е била за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основен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ремонт и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обновяване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храм «Св. Архангел Михаил»,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подобряване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на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прилежащото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му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пространство,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включително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Georgia" pitchFamily="18" charset="0"/>
              </a:rPr>
              <a:t>вертикална</a:t>
            </a:r>
            <a:r>
              <a:rPr lang="ru-RU" sz="1600" dirty="0" smtClean="0">
                <a:solidFill>
                  <a:prstClr val="black"/>
                </a:solidFill>
                <a:latin typeface="Georgia" pitchFamily="18" charset="0"/>
              </a:rPr>
              <a:t> планировка. </a:t>
            </a:r>
            <a:endParaRPr lang="ru-RU" sz="1600" dirty="0">
              <a:solidFill>
                <a:srgbClr val="FFC000"/>
              </a:solidFill>
              <a:latin typeface="Georgia" pitchFamily="18" charset="0"/>
            </a:endParaRP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smtClean="0">
                <a:latin typeface="Georgia" pitchFamily="18" charset="0"/>
              </a:rPr>
              <a:t>Обща </a:t>
            </a:r>
            <a:r>
              <a:rPr lang="ru-RU" sz="1600" dirty="0" err="1">
                <a:latin typeface="Georgia" pitchFamily="18" charset="0"/>
              </a:rPr>
              <a:t>стойност</a:t>
            </a:r>
            <a:r>
              <a:rPr lang="ru-RU" sz="1600" dirty="0">
                <a:latin typeface="Georgia" pitchFamily="18" charset="0"/>
              </a:rPr>
              <a:t> на </a:t>
            </a:r>
            <a:r>
              <a:rPr lang="ru-RU" sz="1600" dirty="0" smtClean="0">
                <a:latin typeface="Georgia" pitchFamily="18" charset="0"/>
              </a:rPr>
              <a:t>проекта- 389333,93 </a:t>
            </a:r>
            <a:r>
              <a:rPr lang="ru-RU" sz="1600" dirty="0" err="1" smtClean="0">
                <a:latin typeface="Georgia" pitchFamily="18" charset="0"/>
              </a:rPr>
              <a:t>лв</a:t>
            </a:r>
            <a:r>
              <a:rPr lang="ru-RU" sz="1600" dirty="0" smtClean="0">
                <a:latin typeface="Georgia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SzPct val="130000"/>
              <a:buFont typeface="Arial" pitchFamily="34" charset="0"/>
              <a:buChar char="•"/>
            </a:pPr>
            <a:r>
              <a:rPr lang="ru-RU" sz="1600" dirty="0" err="1">
                <a:latin typeface="Georgia" pitchFamily="18" charset="0"/>
              </a:rPr>
              <a:t>Безвъзмездна</a:t>
            </a:r>
            <a:r>
              <a:rPr lang="ru-RU" sz="1600" dirty="0">
                <a:latin typeface="Georgia" pitchFamily="18" charset="0"/>
              </a:rPr>
              <a:t> </a:t>
            </a:r>
            <a:r>
              <a:rPr lang="ru-RU" sz="1600" dirty="0" err="1">
                <a:latin typeface="Georgia" pitchFamily="18" charset="0"/>
              </a:rPr>
              <a:t>финансова</a:t>
            </a:r>
            <a:r>
              <a:rPr lang="ru-RU" sz="1600" dirty="0">
                <a:latin typeface="Georgia" pitchFamily="18" charset="0"/>
              </a:rPr>
              <a:t> </a:t>
            </a:r>
            <a:r>
              <a:rPr lang="ru-RU" sz="1600" dirty="0" smtClean="0">
                <a:latin typeface="Georgia" pitchFamily="18" charset="0"/>
              </a:rPr>
              <a:t>помощ-100%.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2816" y="2852936"/>
            <a:ext cx="4677998" cy="3501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738297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914400"/>
            <a:ext cx="54102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000" b="1" dirty="0" smtClean="0"/>
              <a:t>Проекти, финансирани от ДФЗ по под-мярка 4.1 „Подкрепа за инвестиции в земеделски стопанства“ ПРСР 2014-2020</a:t>
            </a:r>
            <a:br>
              <a:rPr lang="bg-BG" sz="2000" b="1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65520" y="0"/>
            <a:ext cx="307848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7504" y="1828800"/>
            <a:ext cx="5958016" cy="491256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5600" b="1" dirty="0" err="1" smtClean="0"/>
              <a:t>Растениевъдство</a:t>
            </a:r>
            <a:endParaRPr lang="ru-RU" sz="5600" b="1" dirty="0" smtClean="0"/>
          </a:p>
          <a:p>
            <a:pPr algn="just"/>
            <a:r>
              <a:rPr lang="ru-RU" sz="5600" dirty="0" err="1" smtClean="0"/>
              <a:t>Закупуване</a:t>
            </a:r>
            <a:r>
              <a:rPr lang="ru-RU" sz="5600" dirty="0" smtClean="0"/>
              <a:t> </a:t>
            </a:r>
            <a:r>
              <a:rPr lang="ru-RU" sz="5600" dirty="0"/>
              <a:t>на </a:t>
            </a:r>
            <a:r>
              <a:rPr lang="ru-RU" sz="5600" dirty="0" err="1"/>
              <a:t>специализирана</a:t>
            </a:r>
            <a:r>
              <a:rPr lang="ru-RU" sz="5600" dirty="0"/>
              <a:t> </a:t>
            </a:r>
            <a:r>
              <a:rPr lang="ru-RU" sz="5600" dirty="0" err="1"/>
              <a:t>земеделска</a:t>
            </a:r>
            <a:r>
              <a:rPr lang="ru-RU" sz="5600" dirty="0"/>
              <a:t> техника и прикачен </a:t>
            </a:r>
            <a:r>
              <a:rPr lang="ru-RU" sz="5600" dirty="0" err="1"/>
              <a:t>инвентар</a:t>
            </a:r>
            <a:r>
              <a:rPr lang="ru-RU" sz="5600" dirty="0"/>
              <a:t> /</a:t>
            </a:r>
            <a:r>
              <a:rPr lang="ru-RU" sz="5600" dirty="0" err="1"/>
              <a:t>трактори</a:t>
            </a:r>
            <a:r>
              <a:rPr lang="ru-RU" sz="5600" dirty="0"/>
              <a:t>,  </a:t>
            </a:r>
            <a:r>
              <a:rPr lang="ru-RU" sz="5600" dirty="0" err="1"/>
              <a:t>култиватори</a:t>
            </a:r>
            <a:r>
              <a:rPr lang="ru-RU" sz="5600" dirty="0"/>
              <a:t>, </a:t>
            </a:r>
            <a:r>
              <a:rPr lang="ru-RU" sz="5600" dirty="0" err="1"/>
              <a:t>пръскачки</a:t>
            </a:r>
            <a:r>
              <a:rPr lang="ru-RU" sz="5600" dirty="0"/>
              <a:t>, </a:t>
            </a:r>
            <a:r>
              <a:rPr lang="ru-RU" sz="5600" dirty="0" err="1"/>
              <a:t>ремаркета</a:t>
            </a:r>
            <a:r>
              <a:rPr lang="ru-RU" sz="5600" dirty="0"/>
              <a:t>, </a:t>
            </a:r>
            <a:r>
              <a:rPr lang="ru-RU" sz="5600" dirty="0" err="1"/>
              <a:t>машини</a:t>
            </a:r>
            <a:r>
              <a:rPr lang="ru-RU" sz="5600" dirty="0"/>
              <a:t> за </a:t>
            </a:r>
            <a:r>
              <a:rPr lang="ru-RU" sz="5600" dirty="0" err="1"/>
              <a:t>косене</a:t>
            </a:r>
            <a:r>
              <a:rPr lang="ru-RU" sz="5600" dirty="0"/>
              <a:t> например за </a:t>
            </a:r>
            <a:r>
              <a:rPr lang="ru-RU" sz="5600" dirty="0" err="1"/>
              <a:t>лавандула</a:t>
            </a:r>
            <a:r>
              <a:rPr lang="ru-RU" sz="5600" dirty="0"/>
              <a:t>, техника за производство на </a:t>
            </a:r>
            <a:r>
              <a:rPr lang="ru-RU" sz="5600" dirty="0" err="1"/>
              <a:t>собствен</a:t>
            </a:r>
            <a:r>
              <a:rPr lang="ru-RU" sz="5600" dirty="0"/>
              <a:t> фураж, техника за </a:t>
            </a:r>
            <a:r>
              <a:rPr lang="ru-RU" sz="5600" dirty="0" err="1"/>
              <a:t>зеленчукопроизводство</a:t>
            </a:r>
            <a:r>
              <a:rPr lang="ru-RU" sz="5600" dirty="0"/>
              <a:t>, </a:t>
            </a:r>
            <a:r>
              <a:rPr lang="ru-RU" sz="5600" dirty="0" err="1"/>
              <a:t>машини</a:t>
            </a:r>
            <a:r>
              <a:rPr lang="ru-RU" sz="5600" dirty="0"/>
              <a:t> за </a:t>
            </a:r>
            <a:r>
              <a:rPr lang="ru-RU" sz="5600" dirty="0" err="1"/>
              <a:t>прибиране</a:t>
            </a:r>
            <a:r>
              <a:rPr lang="ru-RU" sz="5600" dirty="0"/>
              <a:t> на </a:t>
            </a:r>
            <a:r>
              <a:rPr lang="ru-RU" sz="5600" dirty="0" err="1"/>
              <a:t>плодове</a:t>
            </a:r>
            <a:r>
              <a:rPr lang="ru-RU" sz="5600" dirty="0"/>
              <a:t> и </a:t>
            </a:r>
            <a:r>
              <a:rPr lang="ru-RU" sz="5600" dirty="0" err="1"/>
              <a:t>др</a:t>
            </a:r>
            <a:r>
              <a:rPr lang="ru-RU" sz="5600" dirty="0"/>
              <a:t>/.</a:t>
            </a:r>
          </a:p>
          <a:p>
            <a:pPr algn="just"/>
            <a:r>
              <a:rPr lang="ru-RU" sz="5600" dirty="0" err="1" smtClean="0"/>
              <a:t>Изграждане</a:t>
            </a:r>
            <a:r>
              <a:rPr lang="ru-RU" sz="5600" dirty="0" smtClean="0"/>
              <a:t> </a:t>
            </a:r>
            <a:r>
              <a:rPr lang="ru-RU" sz="5600" dirty="0"/>
              <a:t>на </a:t>
            </a:r>
            <a:r>
              <a:rPr lang="ru-RU" sz="5600" dirty="0" err="1"/>
              <a:t>стопански</a:t>
            </a:r>
            <a:r>
              <a:rPr lang="ru-RU" sz="5600" dirty="0"/>
              <a:t> постройки /</a:t>
            </a:r>
            <a:r>
              <a:rPr lang="ru-RU" sz="5600" dirty="0" err="1"/>
              <a:t>някои</a:t>
            </a:r>
            <a:r>
              <a:rPr lang="ru-RU" sz="5600" dirty="0"/>
              <a:t> с </a:t>
            </a:r>
            <a:r>
              <a:rPr lang="ru-RU" sz="5600" dirty="0" err="1"/>
              <a:t>фотоволтаични</a:t>
            </a:r>
            <a:r>
              <a:rPr lang="ru-RU" sz="5600" dirty="0"/>
              <a:t> централи/, </a:t>
            </a:r>
            <a:r>
              <a:rPr lang="ru-RU" sz="5600" dirty="0" smtClean="0"/>
              <a:t> </a:t>
            </a:r>
            <a:r>
              <a:rPr lang="ru-RU" sz="5600" dirty="0" err="1" smtClean="0"/>
              <a:t>складове</a:t>
            </a:r>
            <a:r>
              <a:rPr lang="ru-RU" sz="5600" dirty="0" smtClean="0"/>
              <a:t> </a:t>
            </a:r>
            <a:r>
              <a:rPr lang="ru-RU" sz="5600" dirty="0"/>
              <a:t>за СС продукция /</a:t>
            </a:r>
            <a:r>
              <a:rPr lang="ru-RU" sz="5600" dirty="0" err="1"/>
              <a:t>климатизирани</a:t>
            </a:r>
            <a:r>
              <a:rPr lang="ru-RU" sz="5600" dirty="0"/>
              <a:t> или с </a:t>
            </a:r>
            <a:r>
              <a:rPr lang="ru-RU" sz="5600" dirty="0" err="1"/>
              <a:t>монтирани</a:t>
            </a:r>
            <a:r>
              <a:rPr lang="ru-RU" sz="5600" dirty="0"/>
              <a:t> </a:t>
            </a:r>
            <a:r>
              <a:rPr lang="ru-RU" sz="5600" dirty="0" err="1"/>
              <a:t>среднотемпературни</a:t>
            </a:r>
            <a:r>
              <a:rPr lang="ru-RU" sz="5600" dirty="0"/>
              <a:t> </a:t>
            </a:r>
            <a:r>
              <a:rPr lang="ru-RU" sz="5600" dirty="0" err="1"/>
              <a:t>хладилни</a:t>
            </a:r>
            <a:r>
              <a:rPr lang="ru-RU" sz="5600" dirty="0"/>
              <a:t> </a:t>
            </a:r>
            <a:r>
              <a:rPr lang="ru-RU" sz="5600" dirty="0" err="1"/>
              <a:t>камери</a:t>
            </a:r>
            <a:r>
              <a:rPr lang="ru-RU" sz="5600" dirty="0"/>
              <a:t>/ и </a:t>
            </a:r>
            <a:r>
              <a:rPr lang="ru-RU" sz="5600" dirty="0" err="1" smtClean="0"/>
              <a:t>навеси</a:t>
            </a:r>
            <a:r>
              <a:rPr lang="ru-RU" sz="5600" dirty="0" smtClean="0"/>
              <a:t> за </a:t>
            </a:r>
            <a:r>
              <a:rPr lang="ru-RU" sz="5600" dirty="0" err="1"/>
              <a:t>земеделска</a:t>
            </a:r>
            <a:r>
              <a:rPr lang="ru-RU" sz="5600" dirty="0"/>
              <a:t> </a:t>
            </a:r>
            <a:r>
              <a:rPr lang="ru-RU" sz="5600" dirty="0" smtClean="0"/>
              <a:t>техника.</a:t>
            </a:r>
          </a:p>
          <a:p>
            <a:pPr algn="just"/>
            <a:r>
              <a:rPr lang="ru-RU" sz="5600" dirty="0" smtClean="0"/>
              <a:t>Автономна система за видео наблюдение с автономна </a:t>
            </a:r>
            <a:r>
              <a:rPr lang="ru-RU" sz="5600" dirty="0" err="1" smtClean="0"/>
              <a:t>фотоволтаична</a:t>
            </a:r>
            <a:r>
              <a:rPr lang="ru-RU" sz="5600" dirty="0" smtClean="0"/>
              <a:t> централа за </a:t>
            </a:r>
            <a:r>
              <a:rPr lang="ru-RU" sz="5600" dirty="0" err="1" smtClean="0"/>
              <a:t>овощни</a:t>
            </a:r>
            <a:r>
              <a:rPr lang="ru-RU" sz="5600" dirty="0" smtClean="0"/>
              <a:t> </a:t>
            </a:r>
            <a:r>
              <a:rPr lang="ru-RU" sz="5600" dirty="0" err="1" smtClean="0"/>
              <a:t>насъждения</a:t>
            </a:r>
            <a:r>
              <a:rPr lang="ru-RU" sz="5600" dirty="0" smtClean="0"/>
              <a:t>.</a:t>
            </a:r>
          </a:p>
          <a:p>
            <a:pPr algn="just"/>
            <a:r>
              <a:rPr lang="ru-RU" sz="5600" dirty="0" err="1" smtClean="0"/>
              <a:t>Създаване</a:t>
            </a:r>
            <a:r>
              <a:rPr lang="ru-RU" sz="5600" dirty="0" smtClean="0"/>
              <a:t> </a:t>
            </a:r>
            <a:r>
              <a:rPr lang="ru-RU" sz="5600" dirty="0"/>
              <a:t>на </a:t>
            </a:r>
            <a:r>
              <a:rPr lang="ru-RU" sz="5600" dirty="0" err="1"/>
              <a:t>био</a:t>
            </a:r>
            <a:r>
              <a:rPr lang="ru-RU" sz="5600" dirty="0"/>
              <a:t> </a:t>
            </a:r>
            <a:r>
              <a:rPr lang="ru-RU" sz="5600" dirty="0" err="1"/>
              <a:t>насъждения</a:t>
            </a:r>
            <a:r>
              <a:rPr lang="ru-RU" sz="5600" dirty="0"/>
              <a:t>, </a:t>
            </a:r>
            <a:r>
              <a:rPr lang="ru-RU" sz="5600" dirty="0" err="1"/>
              <a:t>ограждане</a:t>
            </a:r>
            <a:r>
              <a:rPr lang="ru-RU" sz="5600" dirty="0"/>
              <a:t> на </a:t>
            </a:r>
            <a:r>
              <a:rPr lang="ru-RU" sz="5600" dirty="0" err="1"/>
              <a:t>градини</a:t>
            </a:r>
            <a:r>
              <a:rPr lang="ru-RU" sz="5600" dirty="0"/>
              <a:t>, </a:t>
            </a:r>
            <a:r>
              <a:rPr lang="ru-RU" sz="5600" dirty="0" err="1"/>
              <a:t>опорни</a:t>
            </a:r>
            <a:r>
              <a:rPr lang="ru-RU" sz="5600" dirty="0"/>
              <a:t> конструкции, </a:t>
            </a:r>
            <a:r>
              <a:rPr lang="ru-RU" sz="5600" dirty="0" err="1"/>
              <a:t>закупуване</a:t>
            </a:r>
            <a:r>
              <a:rPr lang="ru-RU" sz="5600" dirty="0"/>
              <a:t> на </a:t>
            </a:r>
            <a:r>
              <a:rPr lang="ru-RU" sz="5600" dirty="0" err="1"/>
              <a:t>специализирана</a:t>
            </a:r>
            <a:r>
              <a:rPr lang="ru-RU" sz="5600" dirty="0"/>
              <a:t> техника за обработка,  </a:t>
            </a:r>
            <a:r>
              <a:rPr lang="ru-RU" sz="5600" dirty="0" err="1"/>
              <a:t>изграждане</a:t>
            </a:r>
            <a:r>
              <a:rPr lang="ru-RU" sz="5600" dirty="0"/>
              <a:t> на </a:t>
            </a:r>
            <a:r>
              <a:rPr lang="ru-RU" sz="5600" dirty="0" err="1"/>
              <a:t>складове</a:t>
            </a:r>
            <a:r>
              <a:rPr lang="ru-RU" sz="5600" dirty="0"/>
              <a:t> за </a:t>
            </a:r>
            <a:r>
              <a:rPr lang="ru-RU" sz="5600" dirty="0" err="1"/>
              <a:t>съхранение</a:t>
            </a:r>
            <a:r>
              <a:rPr lang="ru-RU" sz="5600" dirty="0"/>
              <a:t> на </a:t>
            </a:r>
            <a:r>
              <a:rPr lang="ru-RU" sz="5600" dirty="0" err="1"/>
              <a:t>продукцията</a:t>
            </a:r>
            <a:r>
              <a:rPr lang="ru-RU" sz="5600" dirty="0"/>
              <a:t>/орехи, </a:t>
            </a:r>
            <a:r>
              <a:rPr lang="ru-RU" sz="5600" dirty="0" err="1"/>
              <a:t>лешници</a:t>
            </a:r>
            <a:r>
              <a:rPr lang="ru-RU" sz="5600" dirty="0"/>
              <a:t>, </a:t>
            </a:r>
            <a:r>
              <a:rPr lang="ru-RU" sz="5600" dirty="0" err="1"/>
              <a:t>бадеми</a:t>
            </a:r>
            <a:r>
              <a:rPr lang="ru-RU" sz="5600" dirty="0"/>
              <a:t>, </a:t>
            </a:r>
            <a:r>
              <a:rPr lang="ru-RU" sz="5600" dirty="0" err="1"/>
              <a:t>сливи</a:t>
            </a:r>
            <a:r>
              <a:rPr lang="ru-RU" sz="5600" dirty="0"/>
              <a:t>, </a:t>
            </a:r>
            <a:r>
              <a:rPr lang="ru-RU" sz="5600" dirty="0" err="1"/>
              <a:t>лозя</a:t>
            </a:r>
            <a:r>
              <a:rPr lang="ru-RU" sz="5600" dirty="0"/>
              <a:t>, </a:t>
            </a:r>
            <a:r>
              <a:rPr lang="ru-RU" sz="5600" dirty="0" err="1"/>
              <a:t>малини</a:t>
            </a:r>
            <a:r>
              <a:rPr lang="ru-RU" sz="5600" dirty="0"/>
              <a:t>, </a:t>
            </a:r>
            <a:r>
              <a:rPr lang="ru-RU" sz="5600" dirty="0" err="1"/>
              <a:t>ягоди</a:t>
            </a:r>
            <a:r>
              <a:rPr lang="ru-RU" sz="5600" dirty="0"/>
              <a:t>/.  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914400"/>
            <a:ext cx="5410200" cy="914400"/>
          </a:xfrm>
        </p:spPr>
        <p:txBody>
          <a:bodyPr>
            <a:normAutofit fontScale="90000"/>
          </a:bodyPr>
          <a:lstStyle/>
          <a:p>
            <a:r>
              <a:rPr lang="bg-BG" sz="2000" b="1" dirty="0">
                <a:solidFill>
                  <a:prstClr val="black"/>
                </a:solidFill>
              </a:rPr>
              <a:t>Проекти, финансирани от ДФЗ по под-мярка 4.1 „Подкрепа за инвестиции в земеделски стопанства“ ПРСР 2014-2020</a:t>
            </a:r>
            <a:br>
              <a:rPr lang="bg-BG" sz="2000" b="1" dirty="0">
                <a:solidFill>
                  <a:prstClr val="black"/>
                </a:solidFill>
              </a:rPr>
            </a:br>
            <a:r>
              <a:rPr lang="bg-BG" dirty="0">
                <a:solidFill>
                  <a:prstClr val="black"/>
                </a:solidFill>
              </a:rPr>
              <a:t/>
            </a:r>
            <a:br>
              <a:rPr lang="bg-BG" dirty="0">
                <a:solidFill>
                  <a:prstClr val="black"/>
                </a:solidFill>
              </a:rPr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65520" y="0"/>
            <a:ext cx="307848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7504" y="1828800"/>
            <a:ext cx="5531296" cy="491256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4000" dirty="0" err="1" smtClean="0"/>
              <a:t>Създаване</a:t>
            </a:r>
            <a:r>
              <a:rPr lang="ru-RU" sz="4000" dirty="0" smtClean="0"/>
              <a:t> </a:t>
            </a:r>
            <a:r>
              <a:rPr lang="ru-RU" sz="4000" dirty="0"/>
              <a:t>на </a:t>
            </a:r>
            <a:r>
              <a:rPr lang="ru-RU" sz="4000" dirty="0" err="1"/>
              <a:t>насъждения</a:t>
            </a:r>
            <a:r>
              <a:rPr lang="ru-RU" sz="4000" dirty="0"/>
              <a:t> с </a:t>
            </a:r>
            <a:r>
              <a:rPr lang="ru-RU" sz="4000" dirty="0" err="1"/>
              <a:t>етерично-маслени</a:t>
            </a:r>
            <a:r>
              <a:rPr lang="ru-RU" sz="4000" dirty="0"/>
              <a:t> и </a:t>
            </a:r>
            <a:r>
              <a:rPr lang="ru-RU" sz="4000" dirty="0" err="1"/>
              <a:t>медицински</a:t>
            </a:r>
            <a:r>
              <a:rPr lang="ru-RU" sz="4000" dirty="0"/>
              <a:t> </a:t>
            </a:r>
            <a:r>
              <a:rPr lang="ru-RU" sz="4000" dirty="0" err="1"/>
              <a:t>култури</a:t>
            </a:r>
            <a:r>
              <a:rPr lang="ru-RU" sz="4000" dirty="0"/>
              <a:t> /</a:t>
            </a:r>
            <a:r>
              <a:rPr lang="ru-RU" sz="4000" dirty="0" err="1"/>
              <a:t>био</a:t>
            </a:r>
            <a:r>
              <a:rPr lang="ru-RU" sz="4000" dirty="0"/>
              <a:t> и </a:t>
            </a:r>
            <a:r>
              <a:rPr lang="ru-RU" sz="4000" dirty="0" err="1"/>
              <a:t>конвенционално</a:t>
            </a:r>
            <a:r>
              <a:rPr lang="ru-RU" sz="4000" dirty="0"/>
              <a:t> производство/:  </a:t>
            </a:r>
            <a:r>
              <a:rPr lang="ru-RU" sz="4000" dirty="0" err="1"/>
              <a:t>лавандула</a:t>
            </a:r>
            <a:r>
              <a:rPr lang="ru-RU" sz="4000" dirty="0"/>
              <a:t>, </a:t>
            </a:r>
            <a:r>
              <a:rPr lang="ru-RU" sz="4000" dirty="0" err="1"/>
              <a:t>маточина</a:t>
            </a:r>
            <a:r>
              <a:rPr lang="ru-RU" sz="4000" dirty="0"/>
              <a:t>, </a:t>
            </a:r>
            <a:r>
              <a:rPr lang="ru-RU" sz="4000" dirty="0" err="1"/>
              <a:t>маслодайна</a:t>
            </a:r>
            <a:r>
              <a:rPr lang="ru-RU" sz="4000" dirty="0"/>
              <a:t> роза, </a:t>
            </a:r>
            <a:r>
              <a:rPr lang="ru-RU" sz="4000" dirty="0" err="1"/>
              <a:t>резене</a:t>
            </a:r>
            <a:r>
              <a:rPr lang="ru-RU" sz="4000" dirty="0"/>
              <a:t>, </a:t>
            </a:r>
            <a:r>
              <a:rPr lang="ru-RU" sz="4000" dirty="0" err="1"/>
              <a:t>шипки</a:t>
            </a:r>
            <a:r>
              <a:rPr lang="ru-RU" sz="4000" dirty="0"/>
              <a:t>, черен </a:t>
            </a:r>
            <a:r>
              <a:rPr lang="ru-RU" sz="4000" dirty="0" err="1" smtClean="0"/>
              <a:t>бъз</a:t>
            </a:r>
            <a:r>
              <a:rPr lang="ru-RU" sz="4000" dirty="0" smtClean="0"/>
              <a:t>.</a:t>
            </a:r>
            <a:endParaRPr lang="ru-RU" sz="4000" dirty="0"/>
          </a:p>
          <a:p>
            <a:pPr algn="just"/>
            <a:r>
              <a:rPr lang="ru-RU" sz="4000" dirty="0" err="1" smtClean="0"/>
              <a:t>Закупуване</a:t>
            </a:r>
            <a:r>
              <a:rPr lang="ru-RU" sz="4000" dirty="0" smtClean="0"/>
              <a:t> </a:t>
            </a:r>
            <a:r>
              <a:rPr lang="ru-RU" sz="4000" dirty="0"/>
              <a:t>на техника и </a:t>
            </a:r>
            <a:r>
              <a:rPr lang="ru-RU" sz="4000" dirty="0" err="1"/>
              <a:t>изграждане</a:t>
            </a:r>
            <a:r>
              <a:rPr lang="ru-RU" sz="4000" dirty="0"/>
              <a:t> на конструкции за защита от </a:t>
            </a:r>
            <a:r>
              <a:rPr lang="ru-RU" sz="4000" dirty="0" err="1"/>
              <a:t>градушки</a:t>
            </a:r>
            <a:r>
              <a:rPr lang="ru-RU" sz="4000" dirty="0"/>
              <a:t>, </a:t>
            </a:r>
            <a:r>
              <a:rPr lang="ru-RU" sz="4000" dirty="0" err="1"/>
              <a:t>птици</a:t>
            </a:r>
            <a:r>
              <a:rPr lang="ru-RU" sz="4000" dirty="0"/>
              <a:t> и </a:t>
            </a:r>
            <a:r>
              <a:rPr lang="ru-RU" sz="4000" dirty="0" err="1"/>
              <a:t>насекоми</a:t>
            </a:r>
            <a:r>
              <a:rPr lang="ru-RU" sz="4000" dirty="0"/>
              <a:t>. Доставка и монтаж на </a:t>
            </a:r>
            <a:r>
              <a:rPr lang="ru-RU" sz="4000" dirty="0" err="1"/>
              <a:t>протектори</a:t>
            </a:r>
            <a:r>
              <a:rPr lang="ru-RU" sz="4000" dirty="0"/>
              <a:t> за защита на </a:t>
            </a:r>
            <a:r>
              <a:rPr lang="ru-RU" sz="4000" dirty="0" err="1"/>
              <a:t>дръвчетата</a:t>
            </a:r>
            <a:r>
              <a:rPr lang="ru-RU" sz="4000" dirty="0"/>
              <a:t> от </a:t>
            </a:r>
            <a:r>
              <a:rPr lang="ru-RU" sz="4000" dirty="0" err="1"/>
              <a:t>гризачи</a:t>
            </a:r>
            <a:r>
              <a:rPr lang="ru-RU" sz="4000" dirty="0"/>
              <a:t>.</a:t>
            </a:r>
          </a:p>
          <a:p>
            <a:pPr algn="just"/>
            <a:r>
              <a:rPr lang="ru-RU" sz="4000" dirty="0" err="1" smtClean="0"/>
              <a:t>Създаване</a:t>
            </a:r>
            <a:r>
              <a:rPr lang="ru-RU" sz="4000" dirty="0" smtClean="0"/>
              <a:t> </a:t>
            </a:r>
            <a:r>
              <a:rPr lang="ru-RU" sz="4000" dirty="0"/>
              <a:t>на </a:t>
            </a:r>
            <a:r>
              <a:rPr lang="ru-RU" sz="4000" dirty="0" err="1"/>
              <a:t>овощни</a:t>
            </a:r>
            <a:r>
              <a:rPr lang="ru-RU" sz="4000" dirty="0"/>
              <a:t> </a:t>
            </a:r>
            <a:r>
              <a:rPr lang="ru-RU" sz="4000" dirty="0" err="1"/>
              <a:t>градини</a:t>
            </a:r>
            <a:r>
              <a:rPr lang="ru-RU" sz="4000" dirty="0"/>
              <a:t>  в </a:t>
            </a:r>
            <a:r>
              <a:rPr lang="ru-RU" sz="4000" dirty="0" err="1"/>
              <a:t>преход</a:t>
            </a:r>
            <a:r>
              <a:rPr lang="ru-RU" sz="4000" dirty="0"/>
              <a:t> </a:t>
            </a:r>
            <a:r>
              <a:rPr lang="ru-RU" sz="4000" dirty="0" err="1"/>
              <a:t>към</a:t>
            </a:r>
            <a:r>
              <a:rPr lang="ru-RU" sz="4000" dirty="0"/>
              <a:t> </a:t>
            </a:r>
            <a:r>
              <a:rPr lang="ru-RU" sz="4000" dirty="0" err="1"/>
              <a:t>биологично</a:t>
            </a:r>
            <a:r>
              <a:rPr lang="ru-RU" sz="4000" dirty="0"/>
              <a:t> производство и </a:t>
            </a:r>
            <a:r>
              <a:rPr lang="ru-RU" sz="4000" dirty="0" err="1"/>
              <a:t>отглеждане</a:t>
            </a:r>
            <a:r>
              <a:rPr lang="ru-RU" sz="4000" dirty="0"/>
              <a:t> на </a:t>
            </a:r>
            <a:r>
              <a:rPr lang="ru-RU" sz="4000" dirty="0" err="1"/>
              <a:t>калифорнийски</a:t>
            </a:r>
            <a:r>
              <a:rPr lang="ru-RU" sz="4000" dirty="0"/>
              <a:t> </a:t>
            </a:r>
            <a:r>
              <a:rPr lang="ru-RU" sz="4000" dirty="0" err="1"/>
              <a:t>червеи</a:t>
            </a:r>
            <a:r>
              <a:rPr lang="ru-RU" sz="4000" dirty="0"/>
              <a:t> с цел производство на </a:t>
            </a:r>
            <a:r>
              <a:rPr lang="ru-RU" sz="4000" dirty="0" err="1"/>
              <a:t>био</a:t>
            </a:r>
            <a:r>
              <a:rPr lang="ru-RU" sz="4000" dirty="0"/>
              <a:t> </a:t>
            </a:r>
            <a:r>
              <a:rPr lang="ru-RU" sz="4000" dirty="0" err="1"/>
              <a:t>хумус</a:t>
            </a:r>
            <a:r>
              <a:rPr lang="ru-RU" sz="4000" dirty="0"/>
              <a:t> за </a:t>
            </a:r>
            <a:r>
              <a:rPr lang="ru-RU" sz="4000" dirty="0" err="1"/>
              <a:t>наторяване</a:t>
            </a:r>
            <a:r>
              <a:rPr lang="ru-RU" sz="4000" dirty="0"/>
              <a:t> на </a:t>
            </a:r>
            <a:r>
              <a:rPr lang="ru-RU" sz="4000" dirty="0" err="1"/>
              <a:t>градините</a:t>
            </a:r>
            <a:endParaRPr lang="ru-RU" sz="4000" dirty="0"/>
          </a:p>
          <a:p>
            <a:pPr algn="just"/>
            <a:r>
              <a:rPr lang="ru-RU" sz="4000" dirty="0" err="1" smtClean="0"/>
              <a:t>Изграждане</a:t>
            </a:r>
            <a:r>
              <a:rPr lang="ru-RU" sz="4000" dirty="0" smtClean="0"/>
              <a:t> </a:t>
            </a:r>
            <a:r>
              <a:rPr lang="ru-RU" sz="4000" dirty="0"/>
              <a:t>на </a:t>
            </a:r>
            <a:r>
              <a:rPr lang="ru-RU" sz="4000" dirty="0" err="1"/>
              <a:t>оранжерии</a:t>
            </a:r>
            <a:r>
              <a:rPr lang="ru-RU" sz="4000" dirty="0"/>
              <a:t> /с </a:t>
            </a:r>
            <a:r>
              <a:rPr lang="ru-RU" sz="4000" dirty="0" err="1"/>
              <a:t>геотермално</a:t>
            </a:r>
            <a:r>
              <a:rPr lang="ru-RU" sz="4000" dirty="0"/>
              <a:t> отопление, с </a:t>
            </a:r>
            <a:r>
              <a:rPr lang="ru-RU" sz="4000" dirty="0" err="1"/>
              <a:t>фотоволтаични</a:t>
            </a:r>
            <a:r>
              <a:rPr lang="ru-RU" sz="4000" dirty="0"/>
              <a:t> централи/, </a:t>
            </a:r>
            <a:r>
              <a:rPr lang="ru-RU" sz="4000" dirty="0" err="1"/>
              <a:t>помощни</a:t>
            </a:r>
            <a:r>
              <a:rPr lang="ru-RU" sz="4000" dirty="0"/>
              <a:t> </a:t>
            </a:r>
            <a:r>
              <a:rPr lang="ru-RU" sz="4000" dirty="0" err="1"/>
              <a:t>сгради</a:t>
            </a:r>
            <a:r>
              <a:rPr lang="ru-RU" sz="4000" dirty="0"/>
              <a:t>, </a:t>
            </a:r>
            <a:r>
              <a:rPr lang="ru-RU" sz="4000" dirty="0" err="1"/>
              <a:t>топлопроводи</a:t>
            </a:r>
            <a:r>
              <a:rPr lang="ru-RU" sz="4000" dirty="0"/>
              <a:t>.</a:t>
            </a:r>
          </a:p>
          <a:p>
            <a:pPr>
              <a:lnSpc>
                <a:spcPct val="150000"/>
              </a:lnSpc>
            </a:pPr>
            <a:endParaRPr lang="bg-B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91275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0164" y="692696"/>
            <a:ext cx="5410200" cy="914400"/>
          </a:xfrm>
        </p:spPr>
        <p:txBody>
          <a:bodyPr>
            <a:normAutofit fontScale="90000"/>
          </a:bodyPr>
          <a:lstStyle/>
          <a:p>
            <a:r>
              <a:rPr lang="bg-BG" sz="2000" b="1" dirty="0">
                <a:solidFill>
                  <a:prstClr val="black"/>
                </a:solidFill>
              </a:rPr>
              <a:t>Проекти, финансирани от ДФЗ по под-мярка 4.1 „Подкрепа за инвестиции в земеделски стопанства“ ПРСР 2014-2020</a:t>
            </a:r>
            <a:br>
              <a:rPr lang="bg-BG" sz="2000" b="1" dirty="0">
                <a:solidFill>
                  <a:prstClr val="black"/>
                </a:solidFill>
              </a:rPr>
            </a:br>
            <a:r>
              <a:rPr lang="bg-BG" dirty="0">
                <a:solidFill>
                  <a:prstClr val="black"/>
                </a:solidFill>
              </a:rPr>
              <a:t/>
            </a:r>
            <a:br>
              <a:rPr lang="bg-BG" dirty="0">
                <a:solidFill>
                  <a:prstClr val="black"/>
                </a:solidFill>
              </a:rPr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65520" y="0"/>
            <a:ext cx="307848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7504" y="1607096"/>
            <a:ext cx="5958016" cy="5250904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sz="4300" b="1" dirty="0" err="1" smtClean="0"/>
              <a:t>Животновъдство</a:t>
            </a:r>
            <a:endParaRPr lang="ru-RU" sz="4300" b="1" dirty="0" smtClean="0"/>
          </a:p>
          <a:p>
            <a:pPr algn="just"/>
            <a:r>
              <a:rPr lang="ru-RU" sz="4300" dirty="0" err="1" smtClean="0"/>
              <a:t>Специализирана</a:t>
            </a:r>
            <a:r>
              <a:rPr lang="ru-RU" sz="4300" dirty="0" smtClean="0"/>
              <a:t> </a:t>
            </a:r>
            <a:r>
              <a:rPr lang="ru-RU" sz="4300" dirty="0" err="1"/>
              <a:t>земеделска</a:t>
            </a:r>
            <a:r>
              <a:rPr lang="ru-RU" sz="4300" dirty="0"/>
              <a:t> техника за </a:t>
            </a:r>
            <a:r>
              <a:rPr lang="ru-RU" sz="4300" dirty="0" err="1"/>
              <a:t>животновъдство</a:t>
            </a:r>
            <a:r>
              <a:rPr lang="ru-RU" sz="4300" dirty="0"/>
              <a:t> /например </a:t>
            </a:r>
            <a:r>
              <a:rPr lang="ru-RU" sz="4300" dirty="0" err="1"/>
              <a:t>централни</a:t>
            </a:r>
            <a:r>
              <a:rPr lang="ru-RU" sz="4300" dirty="0"/>
              <a:t> </a:t>
            </a:r>
            <a:r>
              <a:rPr lang="ru-RU" sz="4300" dirty="0" err="1" smtClean="0"/>
              <a:t>млекопроводи</a:t>
            </a:r>
            <a:r>
              <a:rPr lang="ru-RU" sz="4300" dirty="0" smtClean="0"/>
              <a:t>/.</a:t>
            </a:r>
          </a:p>
          <a:p>
            <a:pPr algn="just"/>
            <a:r>
              <a:rPr lang="ru-RU" sz="4300" dirty="0" err="1" smtClean="0"/>
              <a:t>Изграждане</a:t>
            </a:r>
            <a:r>
              <a:rPr lang="ru-RU" sz="4300" dirty="0" smtClean="0"/>
              <a:t> </a:t>
            </a:r>
            <a:r>
              <a:rPr lang="ru-RU" sz="4300" dirty="0"/>
              <a:t>обори и ограждения  на  </a:t>
            </a:r>
            <a:r>
              <a:rPr lang="ru-RU" sz="4300" dirty="0" err="1"/>
              <a:t>животновъдно</a:t>
            </a:r>
            <a:r>
              <a:rPr lang="ru-RU" sz="4300" dirty="0"/>
              <a:t> </a:t>
            </a:r>
            <a:r>
              <a:rPr lang="ru-RU" sz="4300" dirty="0" err="1" smtClean="0"/>
              <a:t>стопанство</a:t>
            </a:r>
            <a:r>
              <a:rPr lang="ru-RU" sz="4300" dirty="0" smtClean="0"/>
              <a:t>.</a:t>
            </a:r>
          </a:p>
          <a:p>
            <a:pPr algn="just"/>
            <a:r>
              <a:rPr lang="ru-RU" sz="4300" dirty="0" err="1" smtClean="0"/>
              <a:t>Навеси</a:t>
            </a:r>
            <a:r>
              <a:rPr lang="ru-RU" sz="4300" dirty="0" smtClean="0"/>
              <a:t> </a:t>
            </a:r>
            <a:r>
              <a:rPr lang="ru-RU" sz="4300" dirty="0"/>
              <a:t>за </a:t>
            </a:r>
            <a:r>
              <a:rPr lang="ru-RU" sz="4300" dirty="0" err="1"/>
              <a:t>съхраняване</a:t>
            </a:r>
            <a:r>
              <a:rPr lang="ru-RU" sz="4300" dirty="0"/>
              <a:t> на груби фуражи /сено, люцерна, </a:t>
            </a:r>
            <a:r>
              <a:rPr lang="ru-RU" sz="4300" dirty="0" err="1"/>
              <a:t>слама</a:t>
            </a:r>
            <a:r>
              <a:rPr lang="ru-RU" sz="4300" dirty="0"/>
              <a:t>/, </a:t>
            </a:r>
            <a:r>
              <a:rPr lang="ru-RU" sz="4300" dirty="0" err="1" smtClean="0"/>
              <a:t>силажни</a:t>
            </a:r>
            <a:r>
              <a:rPr lang="ru-RU" sz="4300" dirty="0" smtClean="0"/>
              <a:t> </a:t>
            </a:r>
            <a:r>
              <a:rPr lang="ru-RU" sz="4300" dirty="0" err="1" smtClean="0"/>
              <a:t>ями</a:t>
            </a:r>
            <a:r>
              <a:rPr lang="ru-RU" sz="4300" dirty="0" smtClean="0"/>
              <a:t> </a:t>
            </a:r>
            <a:r>
              <a:rPr lang="ru-RU" sz="4300" dirty="0"/>
              <a:t>и </a:t>
            </a:r>
            <a:r>
              <a:rPr lang="ru-RU" sz="4300" dirty="0" err="1" smtClean="0"/>
              <a:t>навеси</a:t>
            </a:r>
            <a:r>
              <a:rPr lang="ru-RU" sz="4300" dirty="0" smtClean="0"/>
              <a:t> </a:t>
            </a:r>
            <a:r>
              <a:rPr lang="ru-RU" sz="4300" dirty="0"/>
              <a:t>за </a:t>
            </a:r>
            <a:r>
              <a:rPr lang="ru-RU" sz="4300" dirty="0" err="1"/>
              <a:t>селскостопанска</a:t>
            </a:r>
            <a:r>
              <a:rPr lang="ru-RU" sz="4300" dirty="0"/>
              <a:t> </a:t>
            </a:r>
            <a:r>
              <a:rPr lang="ru-RU" sz="4300" dirty="0" smtClean="0"/>
              <a:t>техника.</a:t>
            </a:r>
          </a:p>
          <a:p>
            <a:pPr algn="just"/>
            <a:r>
              <a:rPr lang="ru-RU" sz="4300" dirty="0" err="1" smtClean="0"/>
              <a:t>Закупуване</a:t>
            </a:r>
            <a:r>
              <a:rPr lang="ru-RU" sz="4300" dirty="0" smtClean="0"/>
              <a:t> </a:t>
            </a:r>
            <a:r>
              <a:rPr lang="ru-RU" sz="4300" dirty="0"/>
              <a:t>на техника за обработка на </a:t>
            </a:r>
            <a:r>
              <a:rPr lang="ru-RU" sz="4300" dirty="0" err="1"/>
              <a:t>пасища</a:t>
            </a:r>
            <a:r>
              <a:rPr lang="ru-RU" sz="4300" dirty="0"/>
              <a:t>, необходима за </a:t>
            </a:r>
            <a:r>
              <a:rPr lang="ru-RU" sz="4300" dirty="0" err="1"/>
              <a:t>изхранване</a:t>
            </a:r>
            <a:r>
              <a:rPr lang="ru-RU" sz="4300" dirty="0"/>
              <a:t> на </a:t>
            </a:r>
            <a:r>
              <a:rPr lang="ru-RU" sz="4300" dirty="0" err="1"/>
              <a:t>животните</a:t>
            </a:r>
            <a:r>
              <a:rPr lang="ru-RU" sz="4300" dirty="0"/>
              <a:t> в </a:t>
            </a:r>
            <a:r>
              <a:rPr lang="ru-RU" sz="4300" dirty="0" err="1"/>
              <a:t>животновъдна</a:t>
            </a:r>
            <a:r>
              <a:rPr lang="ru-RU" sz="4300" dirty="0"/>
              <a:t> </a:t>
            </a:r>
            <a:r>
              <a:rPr lang="ru-RU" sz="4300" dirty="0" smtClean="0"/>
              <a:t>ферма. </a:t>
            </a:r>
          </a:p>
          <a:p>
            <a:pPr algn="just"/>
            <a:r>
              <a:rPr lang="ru-RU" sz="4300" dirty="0" err="1" smtClean="0"/>
              <a:t>Закупуване</a:t>
            </a:r>
            <a:r>
              <a:rPr lang="ru-RU" sz="4300" dirty="0" smtClean="0"/>
              <a:t> </a:t>
            </a:r>
            <a:r>
              <a:rPr lang="ru-RU" sz="4300" dirty="0"/>
              <a:t>на </a:t>
            </a:r>
            <a:r>
              <a:rPr lang="ru-RU" sz="4300" dirty="0" err="1"/>
              <a:t>инвентар</a:t>
            </a:r>
            <a:r>
              <a:rPr lang="ru-RU" sz="4300" dirty="0"/>
              <a:t> за </a:t>
            </a:r>
            <a:r>
              <a:rPr lang="ru-RU" sz="4300" dirty="0" err="1"/>
              <a:t>пчелно</a:t>
            </a:r>
            <a:r>
              <a:rPr lang="ru-RU" sz="4300" dirty="0"/>
              <a:t> </a:t>
            </a:r>
            <a:r>
              <a:rPr lang="ru-RU" sz="4300" dirty="0" err="1"/>
              <a:t>стопанство</a:t>
            </a:r>
            <a:r>
              <a:rPr lang="ru-RU" sz="4300" dirty="0"/>
              <a:t>, </a:t>
            </a:r>
            <a:r>
              <a:rPr lang="ru-RU" sz="4300" dirty="0" err="1"/>
              <a:t>оборудване</a:t>
            </a:r>
            <a:r>
              <a:rPr lang="ru-RU" sz="4300" dirty="0"/>
              <a:t> за </a:t>
            </a:r>
            <a:r>
              <a:rPr lang="ru-RU" sz="4300" dirty="0" err="1"/>
              <a:t>извличане</a:t>
            </a:r>
            <a:r>
              <a:rPr lang="ru-RU" sz="4300" dirty="0"/>
              <a:t> и подготовка на пчелен мед за </a:t>
            </a:r>
            <a:r>
              <a:rPr lang="ru-RU" sz="4300" dirty="0" err="1"/>
              <a:t>продажба</a:t>
            </a:r>
            <a:r>
              <a:rPr lang="ru-RU" sz="4300" dirty="0"/>
              <a:t>, техника за подвижно </a:t>
            </a:r>
            <a:r>
              <a:rPr lang="ru-RU" sz="4300" dirty="0" err="1"/>
              <a:t>пчеларство</a:t>
            </a:r>
            <a:r>
              <a:rPr lang="ru-RU" sz="4300" dirty="0"/>
              <a:t> и </a:t>
            </a:r>
            <a:r>
              <a:rPr lang="ru-RU" sz="4300" dirty="0" err="1"/>
              <a:t>специализиран</a:t>
            </a:r>
            <a:r>
              <a:rPr lang="ru-RU" sz="4300" dirty="0"/>
              <a:t> </a:t>
            </a:r>
            <a:r>
              <a:rPr lang="ru-RU" sz="4300" dirty="0" err="1"/>
              <a:t>лекотоварен</a:t>
            </a:r>
            <a:r>
              <a:rPr lang="ru-RU" sz="4300" dirty="0"/>
              <a:t> </a:t>
            </a:r>
            <a:r>
              <a:rPr lang="ru-RU" sz="4300" dirty="0" err="1"/>
              <a:t>автомобил</a:t>
            </a:r>
            <a:r>
              <a:rPr lang="ru-RU" sz="4300" dirty="0"/>
              <a:t> Склад за </a:t>
            </a:r>
            <a:r>
              <a:rPr lang="ru-RU" sz="4300" dirty="0" err="1"/>
              <a:t>съхранение</a:t>
            </a:r>
            <a:r>
              <a:rPr lang="ru-RU" sz="4300" dirty="0"/>
              <a:t> на </a:t>
            </a:r>
            <a:r>
              <a:rPr lang="ru-RU" sz="4300" dirty="0" err="1"/>
              <a:t>пчеларска</a:t>
            </a:r>
            <a:r>
              <a:rPr lang="ru-RU" sz="4300" dirty="0"/>
              <a:t> </a:t>
            </a:r>
            <a:r>
              <a:rPr lang="ru-RU" sz="4300" dirty="0" smtClean="0"/>
              <a:t>продукция.</a:t>
            </a:r>
          </a:p>
          <a:p>
            <a:pPr algn="just"/>
            <a:r>
              <a:rPr lang="ru-RU" sz="4300" dirty="0" err="1" smtClean="0"/>
              <a:t>Закупуване</a:t>
            </a:r>
            <a:r>
              <a:rPr lang="ru-RU" sz="4300" dirty="0" smtClean="0"/>
              <a:t> </a:t>
            </a:r>
            <a:r>
              <a:rPr lang="ru-RU" sz="4300" dirty="0"/>
              <a:t>на техника за производство на </a:t>
            </a:r>
            <a:r>
              <a:rPr lang="ru-RU" sz="4300" dirty="0" err="1"/>
              <a:t>собствен</a:t>
            </a:r>
            <a:r>
              <a:rPr lang="ru-RU" sz="4300" dirty="0"/>
              <a:t> </a:t>
            </a:r>
            <a:r>
              <a:rPr lang="ru-RU" sz="4300" dirty="0" smtClean="0"/>
              <a:t>фураж.</a:t>
            </a:r>
          </a:p>
          <a:p>
            <a:pPr algn="just"/>
            <a:r>
              <a:rPr lang="ru-RU" sz="4300" dirty="0" err="1" smtClean="0"/>
              <a:t>Закупуване</a:t>
            </a:r>
            <a:r>
              <a:rPr lang="ru-RU" sz="4300" dirty="0" smtClean="0"/>
              <a:t> </a:t>
            </a:r>
            <a:r>
              <a:rPr lang="ru-RU" sz="4300" dirty="0"/>
              <a:t>на </a:t>
            </a:r>
            <a:r>
              <a:rPr lang="ru-RU" sz="4300" dirty="0" err="1"/>
              <a:t>специализирани</a:t>
            </a:r>
            <a:r>
              <a:rPr lang="ru-RU" sz="4300" dirty="0"/>
              <a:t> </a:t>
            </a:r>
            <a:r>
              <a:rPr lang="ru-RU" sz="4300" dirty="0" err="1"/>
              <a:t>земеделски</a:t>
            </a:r>
            <a:r>
              <a:rPr lang="ru-RU" sz="4300" dirty="0"/>
              <a:t>, </a:t>
            </a:r>
            <a:r>
              <a:rPr lang="ru-RU" sz="4300" dirty="0" err="1"/>
              <a:t>транспортни</a:t>
            </a:r>
            <a:r>
              <a:rPr lang="ru-RU" sz="4300" dirty="0"/>
              <a:t> средства / </a:t>
            </a:r>
            <a:r>
              <a:rPr lang="ru-RU" sz="4300" dirty="0" err="1"/>
              <a:t>камиони</a:t>
            </a:r>
            <a:r>
              <a:rPr lang="ru-RU" sz="4300" dirty="0"/>
              <a:t>, </a:t>
            </a:r>
            <a:r>
              <a:rPr lang="ru-RU" sz="4300" dirty="0" err="1"/>
              <a:t>цистерни</a:t>
            </a:r>
            <a:r>
              <a:rPr lang="ru-RU" sz="4300" dirty="0"/>
              <a:t> за </a:t>
            </a:r>
            <a:r>
              <a:rPr lang="ru-RU" sz="4300" dirty="0" err="1"/>
              <a:t>събиране</a:t>
            </a:r>
            <a:r>
              <a:rPr lang="ru-RU" sz="4300" dirty="0"/>
              <a:t> на </a:t>
            </a:r>
            <a:r>
              <a:rPr lang="ru-RU" sz="4300" dirty="0" err="1"/>
              <a:t>мляко</a:t>
            </a:r>
            <a:r>
              <a:rPr lang="ru-RU" sz="4300" dirty="0"/>
              <a:t>, </a:t>
            </a:r>
            <a:r>
              <a:rPr lang="ru-RU" sz="4300" dirty="0" err="1"/>
              <a:t>хладилни</a:t>
            </a:r>
            <a:r>
              <a:rPr lang="ru-RU" sz="4300" dirty="0"/>
              <a:t> </a:t>
            </a:r>
            <a:r>
              <a:rPr lang="ru-RU" sz="4300" dirty="0" err="1"/>
              <a:t>превозни</a:t>
            </a:r>
            <a:r>
              <a:rPr lang="ru-RU" sz="4300" dirty="0"/>
              <a:t> средства за </a:t>
            </a:r>
            <a:r>
              <a:rPr lang="ru-RU" sz="4300" dirty="0" err="1"/>
              <a:t>транспортиране</a:t>
            </a:r>
            <a:r>
              <a:rPr lang="ru-RU" sz="4300" dirty="0"/>
              <a:t> на продукция /например яйца/,  </a:t>
            </a:r>
            <a:r>
              <a:rPr lang="ru-RU" sz="4300" dirty="0" err="1"/>
              <a:t>превозни</a:t>
            </a:r>
            <a:r>
              <a:rPr lang="ru-RU" sz="4300" dirty="0"/>
              <a:t> средства за </a:t>
            </a:r>
            <a:r>
              <a:rPr lang="ru-RU" sz="4300" dirty="0" err="1"/>
              <a:t>транспортиране</a:t>
            </a:r>
            <a:r>
              <a:rPr lang="ru-RU" sz="4300" dirty="0"/>
              <a:t> на живи </a:t>
            </a:r>
            <a:r>
              <a:rPr lang="ru-RU" sz="4300" dirty="0" err="1"/>
              <a:t>животни</a:t>
            </a:r>
            <a:r>
              <a:rPr lang="ru-RU" sz="4300" dirty="0"/>
              <a:t> и </a:t>
            </a:r>
            <a:r>
              <a:rPr lang="ru-RU" sz="4300" dirty="0" err="1"/>
              <a:t>птици</a:t>
            </a:r>
            <a:r>
              <a:rPr lang="ru-RU" sz="4000" dirty="0"/>
              <a:t>;</a:t>
            </a:r>
          </a:p>
          <a:p>
            <a:pPr>
              <a:lnSpc>
                <a:spcPct val="150000"/>
              </a:lnSpc>
            </a:pPr>
            <a:endParaRPr lang="bg-B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548224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1905000"/>
            <a:ext cx="6245920" cy="1143001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Допълнителна информация</a:t>
            </a:r>
            <a:br>
              <a:rPr lang="bg-BG" dirty="0" smtClean="0"/>
            </a:br>
            <a:r>
              <a:rPr lang="bg-BG" dirty="0" smtClean="0"/>
              <a:t>може да намерите на: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840" y="3429000"/>
            <a:ext cx="8519864" cy="2613248"/>
          </a:xfrm>
        </p:spPr>
        <p:txBody>
          <a:bodyPr>
            <a:normAutofit/>
          </a:bodyPr>
          <a:lstStyle/>
          <a:p>
            <a:r>
              <a:rPr lang="en-US" sz="1400" dirty="0">
                <a:hlinkClick r:id="rId3"/>
              </a:rPr>
              <a:t>http://</a:t>
            </a:r>
            <a:r>
              <a:rPr lang="en-US" sz="1400" dirty="0" smtClean="0">
                <a:hlinkClick r:id="rId3"/>
              </a:rPr>
              <a:t>www.mig-dobrichka.org/images/mig/Publikacii_2014/informacionna_knijka_mig_dobrichka.pdf</a:t>
            </a:r>
            <a:endParaRPr lang="bg-BG" sz="1400" dirty="0" smtClean="0"/>
          </a:p>
          <a:p>
            <a:endParaRPr lang="bg-BG" sz="1400" dirty="0"/>
          </a:p>
          <a:p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www.mig-dobrichka.org/images/docs/lider_broshura.pdf</a:t>
            </a:r>
            <a:endParaRPr lang="bg-BG" sz="1400" dirty="0" smtClean="0"/>
          </a:p>
          <a:p>
            <a:endParaRPr lang="bg-BG" sz="1400" dirty="0"/>
          </a:p>
          <a:p>
            <a:r>
              <a:rPr lang="en-US" sz="1400" dirty="0">
                <a:hlinkClick r:id="rId5"/>
              </a:rPr>
              <a:t>http://leaderisperih.eu/?</a:t>
            </a:r>
            <a:r>
              <a:rPr lang="en-US" sz="1400" dirty="0" smtClean="0">
                <a:hlinkClick r:id="rId5"/>
              </a:rPr>
              <a:t>page_id=3893</a:t>
            </a:r>
            <a:endParaRPr lang="bg-BG" sz="1400" dirty="0" smtClean="0"/>
          </a:p>
          <a:p>
            <a:endParaRPr lang="bg-BG" sz="1400" dirty="0"/>
          </a:p>
          <a:p>
            <a:r>
              <a:rPr lang="en-US" sz="1400" dirty="0">
                <a:hlinkClick r:id="rId6"/>
              </a:rPr>
              <a:t>http://</a:t>
            </a:r>
            <a:r>
              <a:rPr lang="en-US" sz="1400" dirty="0" smtClean="0">
                <a:hlinkClick r:id="rId6"/>
              </a:rPr>
              <a:t>www.knezha-leader.com/images/pages/file/Sbornik.pdf</a:t>
            </a:r>
            <a:endParaRPr lang="bg-BG" sz="1400" dirty="0" smtClean="0"/>
          </a:p>
          <a:p>
            <a:endParaRPr lang="bg-BG" sz="1400" dirty="0" smtClean="0"/>
          </a:p>
          <a:p>
            <a:r>
              <a:rPr lang="en-US" sz="1400" dirty="0">
                <a:hlinkClick r:id="rId7"/>
              </a:rPr>
              <a:t>http://</a:t>
            </a:r>
            <a:r>
              <a:rPr lang="en-US" sz="1400" dirty="0" smtClean="0">
                <a:hlinkClick r:id="rId7"/>
              </a:rPr>
              <a:t>www.mig-popovo.com/bg/documents/Analiz_Dobri_Praktiki.pdf</a:t>
            </a:r>
            <a:endParaRPr lang="bg-BG" sz="1400" dirty="0" smtClean="0"/>
          </a:p>
          <a:p>
            <a:endParaRPr lang="bg-BG" sz="1400" dirty="0" smtClean="0"/>
          </a:p>
          <a:p>
            <a:endParaRPr lang="bg-BG" sz="1400" dirty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en-US" sz="1400" dirty="0" smtClean="0"/>
          </a:p>
          <a:p>
            <a:endParaRPr lang="bg-BG" sz="1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QLnjpDmemWvdkPv8CNhL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R3Z3jBsekg7NRQLn8q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KFWXxGAyYfCtF4ddJkuV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aLJDTdCySrUB2DNXQJ7PB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R3Z3jBsekg7NRQLn8q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KFWXxGAyYfCtF4ddJkuV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aLJDTdCySrUB2DNXQJ7PB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R3Z3jBsekg7NRQLn8q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KFWXxGAyYfCtF4ddJkuV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aLJDTdCySrUB2DNXQJ7PB"/>
</p:tagLst>
</file>

<file path=ppt/theme/theme1.xml><?xml version="1.0" encoding="utf-8"?>
<a:theme xmlns:a="http://schemas.openxmlformats.org/drawingml/2006/main" name="Project Status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916134F-F1D4-4913-AD56-5EB363461B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отчет за състояние на проект</Template>
  <TotalTime>0</TotalTime>
  <Words>4949</Words>
  <Application>Microsoft Office PowerPoint</Application>
  <PresentationFormat>Презентация на цял екран (4:3)</PresentationFormat>
  <Paragraphs>467</Paragraphs>
  <Slides>29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29</vt:i4>
      </vt:variant>
    </vt:vector>
  </HeadingPairs>
  <TitlesOfParts>
    <vt:vector size="30" baseType="lpstr">
      <vt:lpstr>Project Status Report</vt:lpstr>
      <vt:lpstr>Европейски земеделски фонд за развитие на селските райони ЕВРОПА ИНВЕСТИРА В СЕЛСКИТЕ РАЙОНИ </vt:lpstr>
      <vt:lpstr>Проекти по мярка 121 „ Модернизиране на земеделските стопанства“ от ПРСР 2007-2013</vt:lpstr>
      <vt:lpstr>Проекти по мярка 121 „ Модернизиране на земеделските стопанства“ от ПРСР 2007-2013</vt:lpstr>
      <vt:lpstr>Проекти по мярка 121 „ Модернизиране на земеделските стопанства“ от ПРСР 2007-2013</vt:lpstr>
      <vt:lpstr>Проекти по мярка 121 „ Модернизиране на земеделските стопанства“ от ПРСР 2007-2013</vt:lpstr>
      <vt:lpstr>Проекти по мярка 123 „ Добавяне на стойност към земеделски и горски продукти“ от ПРСР 2007-2013</vt:lpstr>
      <vt:lpstr>Проекти по мярка 123 „ Добавяне на стойност към земеделски и горски продукти“ от ПРСР 2007-2013</vt:lpstr>
      <vt:lpstr>Проекти по мярка 311 „Разнообразяване към неземеделски дейности“ от ПРСР 2007-2013</vt:lpstr>
      <vt:lpstr>Проекти по мярка 311 „Разнообразяване към неземеделски дейности“ от ПРСР 2007-2013</vt:lpstr>
      <vt:lpstr>Проекти по мярка 311 „Разнообразяване към неземеделски дейности“ от ПРСР 2007-2013</vt:lpstr>
      <vt:lpstr>Проекти по мярка 311 „Разнообразяване към неземеделски дейности“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312 „Подкрепа за създаване и развитие на микропредприятия“ от ПРСР 2007-2013</vt:lpstr>
      <vt:lpstr>Проекти по мярка 321 „Основни услуги за населението и икономиката в селските райони “ от ПРСР 2007-2013</vt:lpstr>
      <vt:lpstr>Проекти по мярка 321 „Основни услуги за населението и икономиката в селските райони “ от ПРСР 2007-2013</vt:lpstr>
      <vt:lpstr>Проекти по мярка 321 „Основни услуги за населението и икономиката в селските райони “ от ПРСР 2007-2013</vt:lpstr>
      <vt:lpstr>Проекти по мярка 321 „Основни услуги за населението и икономиката в селските райони “ от ПРСР 2007-2013</vt:lpstr>
      <vt:lpstr>Проекти по мярка 322 „Обновяване и развитие на населените места “ от ПРСР 2007-2013</vt:lpstr>
      <vt:lpstr>Проекти по мярка 322 „Обновяване и развитие на населените места “ от ПРСР 2007-2013</vt:lpstr>
      <vt:lpstr>Проекти, финансирани от ДФЗ по под-мярка 4.1 „Подкрепа за инвестиции в земеделски стопанства“ ПРСР 2014-2020    </vt:lpstr>
      <vt:lpstr>Проекти, финансирани от ДФЗ по под-мярка 4.1 „Подкрепа за инвестиции в земеделски стопанства“ ПРСР 2014-2020     </vt:lpstr>
      <vt:lpstr>Проекти, финансирани от ДФЗ по под-мярка 4.1 „Подкрепа за инвестиции в земеделски стопанства“ ПРСР 2014-2020     </vt:lpstr>
      <vt:lpstr>Допълнителна информация може да намерите на: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2017-01-03T18:27:01Z</dcterms:created>
  <dcterms:modified xsi:type="dcterms:W3CDTF">2017-01-05T13:27:25Z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TC016745569991</vt:lpwstr>
  </property>
</Properties>
</file>